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3"/>
  </p:notesMasterIdLst>
  <p:sldIdLst>
    <p:sldId id="256" r:id="rId2"/>
    <p:sldId id="285" r:id="rId3"/>
    <p:sldId id="286" r:id="rId4"/>
    <p:sldId id="303" r:id="rId5"/>
    <p:sldId id="304" r:id="rId6"/>
    <p:sldId id="305" r:id="rId7"/>
    <p:sldId id="306" r:id="rId8"/>
    <p:sldId id="307" r:id="rId9"/>
    <p:sldId id="308" r:id="rId10"/>
    <p:sldId id="311" r:id="rId11"/>
    <p:sldId id="315" r:id="rId12"/>
    <p:sldId id="314" r:id="rId13"/>
    <p:sldId id="309" r:id="rId14"/>
    <p:sldId id="312" r:id="rId15"/>
    <p:sldId id="313" r:id="rId16"/>
    <p:sldId id="289" r:id="rId17"/>
    <p:sldId id="316" r:id="rId18"/>
    <p:sldId id="282" r:id="rId19"/>
    <p:sldId id="317" r:id="rId20"/>
    <p:sldId id="318" r:id="rId21"/>
    <p:sldId id="310" r:id="rId2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80"/>
    <a:srgbClr val="CC66FF"/>
    <a:srgbClr val="0000FF"/>
    <a:srgbClr val="80FF00"/>
    <a:srgbClr val="FFFF00"/>
    <a:srgbClr val="0E51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124" autoAdjust="0"/>
  </p:normalViewPr>
  <p:slideViewPr>
    <p:cSldViewPr snapToGrid="0" snapToObjects="1">
      <p:cViewPr varScale="1">
        <p:scale>
          <a:sx n="98" d="100"/>
          <a:sy n="98" d="100"/>
        </p:scale>
        <p:origin x="-2336"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01644695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My predicted range of ages is narrower than the input, which is good since the </a:t>
            </a:r>
            <a:r>
              <a:rPr lang="en-US" sz="1100" dirty="0" smtClean="0"/>
              <a:t>neighborhoods with </a:t>
            </a:r>
            <a:r>
              <a:rPr lang="en-US" baseline="0" dirty="0" smtClean="0"/>
              <a:t>really high and really low median</a:t>
            </a:r>
            <a:r>
              <a:rPr lang="en-US" sz="1100" dirty="0" smtClean="0"/>
              <a:t> </a:t>
            </a:r>
            <a:r>
              <a:rPr lang="en-US" baseline="0" dirty="0" smtClean="0"/>
              <a:t>all have very few businesses in them (i.e., small number stats) so they aren’t very trustworthy for the model.</a:t>
            </a:r>
          </a:p>
          <a:p>
            <a:pPr lvl="0" rtl="0">
              <a:spcBef>
                <a:spcPts val="0"/>
              </a:spcBef>
              <a:buNone/>
            </a:pPr>
            <a:r>
              <a:rPr lang="en-US" baseline="0" dirty="0" smtClean="0"/>
              <a:t>10x better than just using # of businesses in each </a:t>
            </a:r>
            <a:r>
              <a:rPr lang="en-US" sz="1100" dirty="0" smtClean="0"/>
              <a:t>neighborhood</a:t>
            </a:r>
          </a:p>
          <a:p>
            <a:pPr lvl="0" rtl="0">
              <a:spcBef>
                <a:spcPts val="0"/>
              </a:spcBef>
              <a:buNone/>
            </a:pPr>
            <a:r>
              <a:rPr lang="en-US" baseline="0" dirty="0" smtClean="0"/>
              <a:t>2x </a:t>
            </a:r>
            <a:r>
              <a:rPr lang="en-US" baseline="0" dirty="0" smtClean="0"/>
              <a:t>better than using # of businesses, but cutting some of the most extreme outliers</a:t>
            </a:r>
          </a:p>
          <a:p>
            <a:pPr lvl="0" rtl="0">
              <a:spcBef>
                <a:spcPts val="0"/>
              </a:spcBef>
              <a:buNone/>
            </a:pPr>
            <a:r>
              <a:rPr lang="en-US" baseline="0" dirty="0" smtClean="0"/>
              <a:t>BIC = -203; 41 features used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aseline="0" dirty="0" smtClean="0"/>
              <a:t>Along the waterfront is not great for business, possibly a high rate of turnover.</a:t>
            </a:r>
          </a:p>
          <a:p>
            <a:pPr lvl="0" rtl="0">
              <a:spcBef>
                <a:spcPts val="0"/>
              </a:spcBef>
              <a:buNone/>
            </a:pPr>
            <a:r>
              <a:rPr lang="en-US" baseline="0" dirty="0" err="1" smtClean="0"/>
              <a:t>Gaslamp</a:t>
            </a:r>
            <a:r>
              <a:rPr lang="en-US" baseline="0" dirty="0" smtClean="0"/>
              <a:t> and the Balboa Park area are pretty good for businesses, and this area just north of downtown, between 2 major freeways is really good.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aseline="0" dirty="0" smtClean="0"/>
              <a:t>Here’s SDSU and mostly residential areas just east of it, which aren’t great for businesses since there tends to be lots of turnover near universities.</a:t>
            </a:r>
          </a:p>
          <a:p>
            <a:pPr lvl="0" rtl="0">
              <a:spcBef>
                <a:spcPts val="0"/>
              </a:spcBef>
              <a:buNone/>
            </a:pPr>
            <a:r>
              <a:rPr lang="en-US" baseline="0" dirty="0" smtClean="0"/>
              <a:t>Whereas, along the 8, 15, and 805, and near Qualcomm Stadium are pretty good neighborhoods for businesses.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is-IS" baseline="0" dirty="0" smtClean="0"/>
              <a:t>0.2724 +/- 0.078 (3.5 sigma)</a:t>
            </a:r>
          </a:p>
          <a:p>
            <a:pPr lvl="0" rtl="0">
              <a:spcBef>
                <a:spcPts val="0"/>
              </a:spcBef>
              <a:buNone/>
            </a:pPr>
            <a:r>
              <a:rPr lang="hr-HR" baseline="0" dirty="0" smtClean="0"/>
              <a:t>0.1188	 +/- 0.075 (1.5 sigma)</a:t>
            </a:r>
            <a:endParaRPr lang="en-US" baseline="0"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nb-NO" baseline="0" dirty="0" smtClean="0"/>
              <a:t>0.1722 +/- 0.116 (1.5 sigma)</a:t>
            </a:r>
          </a:p>
          <a:p>
            <a:pPr lvl="0" rtl="0">
              <a:spcBef>
                <a:spcPts val="0"/>
              </a:spcBef>
              <a:buNone/>
            </a:pPr>
            <a:r>
              <a:rPr lang="nb-NO" baseline="0" dirty="0" smtClean="0"/>
              <a:t>0.1598 +/- 0.119 (1.3 sigma)</a:t>
            </a:r>
            <a:endParaRPr lang="en-US" baseline="0"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aseline="0" dirty="0" smtClean="0"/>
              <a:t>Walk </a:t>
            </a:r>
            <a:r>
              <a:rPr lang="en-US" baseline="0" dirty="0" smtClean="0"/>
              <a:t>score is calculated based on walking distance to businesses and pedestrian friendliness (e.g., block length and intersection density, but NOT hilliness).</a:t>
            </a:r>
          </a:p>
          <a:p>
            <a:pPr lvl="0" rtl="0">
              <a:spcBef>
                <a:spcPts val="0"/>
              </a:spcBef>
              <a:buNone/>
            </a:pPr>
            <a:r>
              <a:rPr lang="en-US" baseline="0" dirty="0" smtClean="0"/>
              <a:t>Bike score is based on number of bike lanes, hilliness of an area, road connectivity, and the number of bike commuters. So with some hills and not many bike commuters, bike scores are relatively low in much of SD and *might* be lower near more successful businesses.</a:t>
            </a:r>
          </a:p>
          <a:p>
            <a:pPr lvl="0" rtl="0">
              <a:spcBef>
                <a:spcPts val="0"/>
              </a:spcBef>
              <a:buNone/>
            </a:pPr>
            <a:r>
              <a:rPr lang="en-US" baseline="0" dirty="0" smtClean="0"/>
              <a:t>(Transit score indicates how well a location is served by public transit based on the distance to and frequency and mode of transportation of nearby transit routes.</a:t>
            </a:r>
            <a:r>
              <a:rPr lang="en-US" baseline="0" dirty="0" smtClean="0"/>
              <a:t>)</a:t>
            </a:r>
          </a:p>
          <a:p>
            <a:pPr lvl="0" rtl="0">
              <a:spcBef>
                <a:spcPts val="0"/>
              </a:spcBef>
              <a:buNone/>
            </a:pPr>
            <a:r>
              <a:rPr lang="en-US" baseline="0" dirty="0" smtClean="0"/>
              <a:t>1 sigma, 1.5 sigma</a:t>
            </a:r>
            <a:endParaRPr lang="en-US" baseline="0"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aseline="0"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aseline="0"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Census</a:t>
            </a:r>
            <a:r>
              <a:rPr lang="en-US" baseline="0" dirty="0" smtClean="0"/>
              <a:t> tracts are subdivisions used by the US Census.</a:t>
            </a:r>
          </a:p>
          <a:p>
            <a:pPr lvl="0" rtl="0">
              <a:spcBef>
                <a:spcPts val="0"/>
              </a:spcBef>
              <a:buNone/>
            </a:pPr>
            <a:r>
              <a:rPr lang="en-US" baseline="0" dirty="0" smtClean="0"/>
              <a:t>There are supposed to be about 5000 people in each census tract, which seems to be true for the city of SD.</a:t>
            </a:r>
          </a:p>
          <a:p>
            <a:pPr lvl="0" rtl="0">
              <a:spcBef>
                <a:spcPts val="0"/>
              </a:spcBef>
              <a:buNone/>
            </a:pPr>
            <a:r>
              <a:rPr lang="en-US" baseline="0" dirty="0" smtClean="0"/>
              <a:t>Of course this means that there’s a wide range in the physical sizes of different census tracts with very sparsely populated tracts being physically much larger.</a:t>
            </a:r>
          </a:p>
          <a:p>
            <a:pPr lvl="0" rtl="0">
              <a:spcBef>
                <a:spcPts val="0"/>
              </a:spcBef>
              <a:buNone/>
            </a:pPr>
            <a:r>
              <a:rPr lang="en-US" baseline="0" dirty="0" smtClean="0"/>
              <a:t>This is the resolution of my model, in other words, I predict how successful a business will be in a given census tract.</a:t>
            </a:r>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aseline="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The City of San Diego wants to use </a:t>
            </a:r>
            <a:r>
              <a:rPr lang="en-US" dirty="0" smtClean="0"/>
              <a:t>*data* </a:t>
            </a:r>
            <a:r>
              <a:rPr lang="en" dirty="0" smtClean="0"/>
              <a:t>to improve things.</a:t>
            </a:r>
          </a:p>
          <a:p>
            <a:pPr marL="0" lvl="0" indent="0">
              <a:spcBef>
                <a:spcPts val="0"/>
              </a:spcBef>
              <a:buFont typeface="Arial"/>
              <a:buNone/>
            </a:pPr>
            <a:r>
              <a:rPr lang="en-US" i="0" dirty="0" smtClean="0"/>
              <a:t>Specifically, using information about different</a:t>
            </a:r>
            <a:r>
              <a:rPr lang="en-US" i="0" baseline="0" dirty="0" smtClean="0"/>
              <a:t> neighborhoods in SD and how well businesses have done there in the past, </a:t>
            </a:r>
            <a:r>
              <a:rPr lang="en-US" i="0" dirty="0" smtClean="0"/>
              <a:t>I can </a:t>
            </a:r>
            <a:r>
              <a:rPr lang="en-US" sz="1100" i="0" dirty="0" smtClean="0"/>
              <a:t>predict</a:t>
            </a:r>
            <a:r>
              <a:rPr lang="en-US" sz="1100" i="0" baseline="0" dirty="0" smtClean="0"/>
              <a:t> the place where businesses will be most successful.</a:t>
            </a:r>
          </a:p>
          <a:p>
            <a:pPr marL="0" lvl="0" indent="0">
              <a:spcBef>
                <a:spcPts val="0"/>
              </a:spcBef>
              <a:buFont typeface="Arial"/>
              <a:buNone/>
            </a:pPr>
            <a:r>
              <a:rPr lang="en-US" sz="1100" i="0" baseline="0" dirty="0" smtClean="0"/>
              <a:t>SHOW DEMO: SD Convention Center, code=44 (car dealership), then all of SD map</a:t>
            </a:r>
            <a:endParaRPr lang="en" sz="1100" i="0" dirty="0" smtClean="0"/>
          </a:p>
          <a:p>
            <a:pPr marL="0" lvl="0" indent="0">
              <a:spcBef>
                <a:spcPts val="0"/>
              </a:spcBef>
              <a:buFont typeface="Arial"/>
              <a:buNone/>
            </a:pPr>
            <a:endParaRPr i="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aseline="0"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is-IS" baseline="0" dirty="0" smtClean="0"/>
              <a:t>0.2724 +/- 0.078 (3.5 sigma)</a:t>
            </a:r>
          </a:p>
          <a:p>
            <a:pPr lvl="0" rtl="0">
              <a:spcBef>
                <a:spcPts val="0"/>
              </a:spcBef>
              <a:buNone/>
            </a:pPr>
            <a:r>
              <a:rPr lang="hr-HR" baseline="0" dirty="0" smtClean="0"/>
              <a:t>0.1188	 +/- 0.075 (1.5 sigma)</a:t>
            </a:r>
          </a:p>
          <a:p>
            <a:pPr lvl="0" rtl="0">
              <a:spcBef>
                <a:spcPts val="0"/>
              </a:spcBef>
              <a:buNone/>
            </a:pPr>
            <a:r>
              <a:rPr lang="nb-NO" baseline="0" dirty="0" smtClean="0"/>
              <a:t>0.1722 +/- 0.116 (1.5 sigma)</a:t>
            </a:r>
          </a:p>
          <a:p>
            <a:pPr lvl="0" rtl="0">
              <a:spcBef>
                <a:spcPts val="0"/>
              </a:spcBef>
              <a:buNone/>
            </a:pPr>
            <a:r>
              <a:rPr lang="nb-NO" baseline="0" dirty="0" smtClean="0"/>
              <a:t>0.1598 +/- 0.119 (1.3 sigma)</a:t>
            </a:r>
            <a:endParaRPr lang="en-US" baseline="0" dirty="0" smtClean="0"/>
          </a:p>
          <a:p>
            <a:pPr lvl="0" rtl="0">
              <a:spcBef>
                <a:spcPts val="0"/>
              </a:spcBef>
              <a:buNone/>
            </a:pPr>
            <a:endParaRPr lang="en-US" baseline="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After discussions with SD</a:t>
            </a:r>
            <a:r>
              <a:rPr lang="en-US" baseline="0" dirty="0" smtClean="0"/>
              <a:t> officials, including people in the Data Office and the Business Development Office, we decided, given the dataset, that a good measure of a business’ success is how long it’s been around.</a:t>
            </a:r>
          </a:p>
          <a:p>
            <a:pPr lvl="0" rtl="0">
              <a:spcBef>
                <a:spcPts val="0"/>
              </a:spcBef>
              <a:buNone/>
            </a:pPr>
            <a:r>
              <a:rPr lang="en-US" baseline="0" dirty="0" smtClean="0"/>
              <a:t>So I took the list of all current businesses in SD and calculated the median age of all businesses in each neighborhood (census tract).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7"/>
            <a:ext cx="8520600" cy="27368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0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7"/>
            <a:ext cx="8520600" cy="17344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4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36150" y="85367"/>
            <a:ext cx="8884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136150" y="1028633"/>
            <a:ext cx="8884800" cy="4555200"/>
          </a:xfrm>
          <a:prstGeom prst="rect">
            <a:avLst/>
          </a:prstGeom>
        </p:spPr>
        <p:txBody>
          <a:bodyPr lIns="91425" tIns="91425" rIns="91425" bIns="91425" anchor="t" anchorCtr="0"/>
          <a:lstStyle>
            <a:lvl1pPr lvl="0">
              <a:spcBef>
                <a:spcPts val="0"/>
              </a:spcBef>
              <a:buChar char="●"/>
              <a:defRPr/>
            </a:lvl1pPr>
            <a:lvl2pPr lvl="1">
              <a:spcBef>
                <a:spcPts val="0"/>
              </a:spcBef>
              <a:buChar char="○"/>
              <a:defRPr/>
            </a:lvl2pPr>
            <a:lvl3pPr lvl="2">
              <a:spcBef>
                <a:spcPts val="0"/>
              </a:spcBef>
              <a:buChar char="■"/>
              <a:defRPr/>
            </a:lvl3pPr>
            <a:lvl4pPr lvl="3">
              <a:spcBef>
                <a:spcPts val="0"/>
              </a:spcBef>
              <a:buChar char="●"/>
              <a:defRPr/>
            </a:lvl4pPr>
            <a:lvl5pPr lvl="4">
              <a:spcBef>
                <a:spcPts val="0"/>
              </a:spcBef>
              <a:buChar char="○"/>
              <a:defRPr/>
            </a:lvl5pPr>
            <a:lvl6pPr lvl="5">
              <a:spcBef>
                <a:spcPts val="0"/>
              </a:spcBef>
              <a:buChar char="■"/>
              <a:defRPr/>
            </a:lvl6pPr>
            <a:lvl7pPr lvl="6">
              <a:spcBef>
                <a:spcPts val="0"/>
              </a:spcBef>
              <a:buChar char="●"/>
              <a:defRPr/>
            </a:lvl7pPr>
            <a:lvl8pPr lvl="7">
              <a:spcBef>
                <a:spcPts val="0"/>
              </a:spcBef>
              <a:buChar char="○"/>
              <a:defRPr/>
            </a:lvl8pPr>
            <a:lvl9pPr lvl="8">
              <a:spcBef>
                <a:spcPts val="0"/>
              </a:spcBef>
              <a:buChar char="■"/>
              <a:defRPr/>
            </a:lvl9pPr>
          </a:lstStyle>
          <a:p>
            <a:endParaRPr/>
          </a:p>
        </p:txBody>
      </p:sp>
      <p:sp>
        <p:nvSpPr>
          <p:cNvPr id="19" name="Shape 1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6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2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4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33"/>
            <a:ext cx="4572000" cy="68580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600"/>
            <a:ext cx="3837000" cy="4926800"/>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7"/>
            <a:ext cx="5998800" cy="8068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7636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6217621"/>
            <a:ext cx="548700" cy="5248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microsoft.com/office/2007/relationships/hdphoto" Target="../media/hdphoto3.wdp"/><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jpeg"/><Relationship Id="rId6" Type="http://schemas.openxmlformats.org/officeDocument/2006/relationships/image" Target="../media/image22.png"/><Relationship Id="rId7" Type="http://schemas.openxmlformats.org/officeDocument/2006/relationships/image" Target="../media/image23.jpg"/><Relationship Id="rId8" Type="http://schemas.openxmlformats.org/officeDocument/2006/relationships/image" Target="../media/image24.jp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microsoft.com/office/2007/relationships/hdphoto" Target="../media/hdphoto1.wdp"/><Relationship Id="rId9" Type="http://schemas.openxmlformats.org/officeDocument/2006/relationships/image" Target="../media/image5.png"/><Relationship Id="rId10"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297492"/>
            <a:ext cx="8520600" cy="2036662"/>
          </a:xfrm>
          <a:prstGeom prst="rect">
            <a:avLst/>
          </a:prstGeom>
        </p:spPr>
        <p:txBody>
          <a:bodyPr lIns="91425" tIns="91425" rIns="91425" bIns="91425" anchor="b" anchorCtr="0">
            <a:noAutofit/>
          </a:bodyPr>
          <a:lstStyle/>
          <a:p>
            <a:pPr lvl="0">
              <a:spcBef>
                <a:spcPts val="0"/>
              </a:spcBef>
              <a:buNone/>
            </a:pPr>
            <a:r>
              <a:rPr lang="en" dirty="0"/>
              <a:t>WhereSIOUS - San Diego</a:t>
            </a:r>
          </a:p>
          <a:p>
            <a:pPr lvl="0">
              <a:spcBef>
                <a:spcPts val="0"/>
              </a:spcBef>
              <a:buNone/>
            </a:pPr>
            <a:r>
              <a:rPr lang="en-US" sz="1000" dirty="0" smtClean="0"/>
              <a:t/>
            </a:r>
            <a:br>
              <a:rPr lang="en-US" sz="1000" dirty="0" smtClean="0"/>
            </a:br>
            <a:r>
              <a:rPr lang="en" sz="3600" dirty="0" smtClean="0"/>
              <a:t>Where </a:t>
            </a:r>
            <a:r>
              <a:rPr lang="en" sz="3600" dirty="0"/>
              <a:t>Should I Open Up Shop?</a:t>
            </a:r>
          </a:p>
          <a:p>
            <a:pPr lvl="0">
              <a:spcBef>
                <a:spcPts val="0"/>
              </a:spcBef>
              <a:buNone/>
            </a:pPr>
            <a:endParaRPr sz="3600" dirty="0"/>
          </a:p>
        </p:txBody>
      </p:sp>
      <p:sp>
        <p:nvSpPr>
          <p:cNvPr id="55" name="Shape 55"/>
          <p:cNvSpPr txBox="1">
            <a:spLocks noGrp="1"/>
          </p:cNvSpPr>
          <p:nvPr>
            <p:ph type="subTitle" idx="1"/>
          </p:nvPr>
        </p:nvSpPr>
        <p:spPr>
          <a:xfrm>
            <a:off x="2558403" y="1889835"/>
            <a:ext cx="4027195" cy="847986"/>
          </a:xfrm>
          <a:prstGeom prst="rect">
            <a:avLst/>
          </a:prstGeom>
        </p:spPr>
        <p:txBody>
          <a:bodyPr lIns="91425" tIns="91425" rIns="91425" bIns="91425" anchor="t" anchorCtr="0">
            <a:noAutofit/>
          </a:bodyPr>
          <a:lstStyle/>
          <a:p>
            <a:pPr lvl="0">
              <a:spcBef>
                <a:spcPts val="0"/>
              </a:spcBef>
              <a:buNone/>
            </a:pPr>
            <a:r>
              <a:rPr lang="en" dirty="0">
                <a:solidFill>
                  <a:schemeClr val="bg1">
                    <a:lumMod val="25000"/>
                    <a:lumOff val="75000"/>
                  </a:schemeClr>
                </a:solidFill>
              </a:rPr>
              <a:t>Jeffrey </a:t>
            </a:r>
            <a:r>
              <a:rPr lang="en" dirty="0" smtClean="0">
                <a:solidFill>
                  <a:schemeClr val="bg1">
                    <a:lumMod val="25000"/>
                    <a:lumOff val="75000"/>
                  </a:schemeClr>
                </a:solidFill>
              </a:rPr>
              <a:t>Silverman</a:t>
            </a:r>
            <a:endParaRPr lang="en" dirty="0">
              <a:solidFill>
                <a:schemeClr val="bg1">
                  <a:lumMod val="25000"/>
                  <a:lumOff val="75000"/>
                </a:schemeClr>
              </a:solidFill>
            </a:endParaRPr>
          </a:p>
        </p:txBody>
      </p:sp>
      <p:pic>
        <p:nvPicPr>
          <p:cNvPr id="6" name="Shape 63" descr="sd_panorama_pixabay.jpg"/>
          <p:cNvPicPr preferRelativeResize="0"/>
          <p:nvPr/>
        </p:nvPicPr>
        <p:blipFill>
          <a:blip r:embed="rId3">
            <a:alphaModFix/>
          </a:blip>
          <a:stretch>
            <a:fillRect/>
          </a:stretch>
        </p:blipFill>
        <p:spPr>
          <a:xfrm>
            <a:off x="-846614" y="2791828"/>
            <a:ext cx="10837228" cy="406617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2816" y="809263"/>
            <a:ext cx="7598369" cy="5888736"/>
          </a:xfrm>
          <a:prstGeom prst="rect">
            <a:avLst/>
          </a:prstGeom>
          <a:solidFill>
            <a:schemeClr val="tx1"/>
          </a:solidFill>
        </p:spPr>
      </p:pic>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Validation (</a:t>
            </a:r>
            <a:r>
              <a:rPr lang="en-US" sz="3600" dirty="0"/>
              <a:t>LOOCV = </a:t>
            </a:r>
            <a:r>
              <a:rPr lang="en-US" sz="3600" dirty="0" smtClean="0"/>
              <a:t>0.105; r</a:t>
            </a:r>
            <a:r>
              <a:rPr lang="en-US" sz="3600" baseline="30000" dirty="0" smtClean="0"/>
              <a:t>2</a:t>
            </a:r>
            <a:r>
              <a:rPr lang="en-US" sz="3600" dirty="0" smtClean="0"/>
              <a:t> </a:t>
            </a:r>
            <a:r>
              <a:rPr lang="en-US" sz="3600" dirty="0"/>
              <a:t>= </a:t>
            </a:r>
            <a:r>
              <a:rPr lang="en-US" sz="3600" dirty="0" smtClean="0"/>
              <a:t>0.23)</a:t>
            </a:r>
            <a:endParaRPr lang="en" sz="3600" dirty="0"/>
          </a:p>
        </p:txBody>
      </p:sp>
      <p:sp>
        <p:nvSpPr>
          <p:cNvPr id="5" name="Rectangle 4"/>
          <p:cNvSpPr/>
          <p:nvPr/>
        </p:nvSpPr>
        <p:spPr>
          <a:xfrm>
            <a:off x="4924316" y="2071691"/>
            <a:ext cx="3215416" cy="830997"/>
          </a:xfrm>
          <a:prstGeom prst="rect">
            <a:avLst/>
          </a:prstGeom>
        </p:spPr>
        <p:txBody>
          <a:bodyPr wrap="square">
            <a:spAutoFit/>
          </a:bodyPr>
          <a:lstStyle/>
          <a:p>
            <a:pPr algn="ctr"/>
            <a:r>
              <a:rPr lang="en-US" sz="2400" dirty="0" smtClean="0"/>
              <a:t>Model “corrects</a:t>
            </a:r>
            <a:r>
              <a:rPr lang="en-US" sz="2400" dirty="0"/>
              <a:t>” </a:t>
            </a:r>
            <a:r>
              <a:rPr lang="en-US" sz="2400" dirty="0" smtClean="0"/>
              <a:t>outlier neighborhoods</a:t>
            </a:r>
            <a:endParaRPr lang="en" sz="2400" dirty="0"/>
          </a:p>
        </p:txBody>
      </p:sp>
    </p:spTree>
    <p:extLst>
      <p:ext uri="{BB962C8B-B14F-4D97-AF65-F5344CB8AC3E}">
        <p14:creationId xmlns:p14="http://schemas.microsoft.com/office/powerpoint/2010/main" val="129886709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9"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rtl="0">
              <a:spcBef>
                <a:spcPts val="0"/>
              </a:spcBef>
              <a:buNone/>
            </a:pPr>
            <a:r>
              <a:rPr lang="en-US" sz="3600" dirty="0" smtClean="0"/>
              <a:t>Downtown San Diego</a:t>
            </a:r>
            <a:endParaRPr lang="en" sz="3600" dirty="0"/>
          </a:p>
        </p:txBody>
      </p:sp>
      <p:pic>
        <p:nvPicPr>
          <p:cNvPr id="2" name="Picture 1" descr="map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52" y="757430"/>
            <a:ext cx="7509497" cy="5887749"/>
          </a:xfrm>
          <a:prstGeom prst="rect">
            <a:avLst/>
          </a:prstGeom>
        </p:spPr>
      </p:pic>
    </p:spTree>
    <p:extLst>
      <p:ext uri="{BB962C8B-B14F-4D97-AF65-F5344CB8AC3E}">
        <p14:creationId xmlns:p14="http://schemas.microsoft.com/office/powerpoint/2010/main" val="13231319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9"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rtl="0">
              <a:spcBef>
                <a:spcPts val="0"/>
              </a:spcBef>
              <a:buNone/>
            </a:pPr>
            <a:r>
              <a:rPr lang="en-US" sz="3600" dirty="0" smtClean="0"/>
              <a:t>SD State University &amp; Qualcomm Stadium</a:t>
            </a:r>
            <a:endParaRPr lang="en" sz="3600" dirty="0"/>
          </a:p>
        </p:txBody>
      </p:sp>
      <p:pic>
        <p:nvPicPr>
          <p:cNvPr id="4" name="Picture 3" descr="map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74" y="964758"/>
            <a:ext cx="8740852" cy="5449432"/>
          </a:xfrm>
          <a:prstGeom prst="rect">
            <a:avLst/>
          </a:prstGeom>
        </p:spPr>
      </p:pic>
    </p:spTree>
    <p:extLst>
      <p:ext uri="{BB962C8B-B14F-4D97-AF65-F5344CB8AC3E}">
        <p14:creationId xmlns:p14="http://schemas.microsoft.com/office/powerpoint/2010/main" val="145022508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ext Placeholder 1"/>
          <p:cNvSpPr>
            <a:spLocks noGrp="1"/>
          </p:cNvSpPr>
          <p:nvPr>
            <p:ph type="body" idx="1"/>
          </p:nvPr>
        </p:nvSpPr>
        <p:spPr>
          <a:xfrm>
            <a:off x="136150" y="757430"/>
            <a:ext cx="8884800" cy="5501263"/>
          </a:xfrm>
        </p:spPr>
        <p:txBody>
          <a:bodyPr/>
          <a:lstStyle/>
          <a:p>
            <a:pPr marL="457200" indent="-457200"/>
            <a:r>
              <a:rPr lang="en-US" sz="3200" dirty="0" smtClean="0"/>
              <a:t>Higher median age</a:t>
            </a:r>
          </a:p>
          <a:p>
            <a:pPr marL="457200" indent="-457200"/>
            <a:r>
              <a:rPr lang="en-US" sz="3200" dirty="0" smtClean="0"/>
              <a:t>Higher employment percentage</a:t>
            </a:r>
          </a:p>
        </p:txBody>
      </p:sp>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Successful Businesses Tend to Have</a:t>
            </a:r>
            <a:r>
              <a:rPr lang="is-IS" sz="3600" dirty="0" smtClean="0"/>
              <a:t>…</a:t>
            </a:r>
            <a:endParaRPr lang="en" sz="3600" dirty="0"/>
          </a:p>
        </p:txBody>
      </p:sp>
      <p:pic>
        <p:nvPicPr>
          <p:cNvPr id="3" name="Picture 2"/>
          <p:cNvPicPr>
            <a:picLocks noChangeAspect="1"/>
          </p:cNvPicPr>
          <p:nvPr/>
        </p:nvPicPr>
        <p:blipFill>
          <a:blip r:embed="rId3"/>
          <a:stretch>
            <a:fillRect/>
          </a:stretch>
        </p:blipFill>
        <p:spPr>
          <a:xfrm>
            <a:off x="4114991" y="725646"/>
            <a:ext cx="914400" cy="914400"/>
          </a:xfrm>
          <a:prstGeom prst="rect">
            <a:avLst/>
          </a:prstGeom>
        </p:spPr>
      </p:pic>
      <p:pic>
        <p:nvPicPr>
          <p:cNvPr id="4" name="Picture 3"/>
          <p:cNvPicPr>
            <a:picLocks noChangeAspect="1"/>
          </p:cNvPicPr>
          <p:nvPr/>
        </p:nvPicPr>
        <p:blipFill>
          <a:blip r:embed="rId4"/>
          <a:stretch>
            <a:fillRect/>
          </a:stretch>
        </p:blipFill>
        <p:spPr>
          <a:xfrm>
            <a:off x="6446463" y="1523424"/>
            <a:ext cx="914400" cy="914400"/>
          </a:xfrm>
          <a:prstGeom prst="rect">
            <a:avLst/>
          </a:prstGeom>
        </p:spPr>
      </p:pic>
    </p:spTree>
    <p:extLst>
      <p:ext uri="{BB962C8B-B14F-4D97-AF65-F5344CB8AC3E}">
        <p14:creationId xmlns:p14="http://schemas.microsoft.com/office/powerpoint/2010/main" val="99749581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ext Placeholder 1"/>
          <p:cNvSpPr>
            <a:spLocks noGrp="1"/>
          </p:cNvSpPr>
          <p:nvPr>
            <p:ph type="body" idx="1"/>
          </p:nvPr>
        </p:nvSpPr>
        <p:spPr>
          <a:xfrm>
            <a:off x="136150" y="757430"/>
            <a:ext cx="8884800" cy="5501263"/>
          </a:xfrm>
        </p:spPr>
        <p:txBody>
          <a:bodyPr/>
          <a:lstStyle/>
          <a:p>
            <a:pPr marL="457200" indent="-457200"/>
            <a:r>
              <a:rPr lang="en-US" sz="3200" dirty="0" smtClean="0"/>
              <a:t>Higher median age</a:t>
            </a:r>
          </a:p>
          <a:p>
            <a:pPr marL="457200" indent="-457200"/>
            <a:r>
              <a:rPr lang="en-US" sz="3200" dirty="0" smtClean="0"/>
              <a:t>Higher employment percentage</a:t>
            </a:r>
          </a:p>
          <a:p>
            <a:pPr>
              <a:buNone/>
            </a:pPr>
            <a:r>
              <a:rPr lang="is-IS" sz="3600" dirty="0" smtClean="0">
                <a:solidFill>
                  <a:schemeClr val="tx1"/>
                </a:solidFill>
              </a:rPr>
              <a:t>…</a:t>
            </a:r>
            <a:r>
              <a:rPr lang="en-US" sz="3600" dirty="0">
                <a:solidFill>
                  <a:schemeClr val="tx1"/>
                </a:solidFill>
              </a:rPr>
              <a:t>a</a:t>
            </a:r>
            <a:r>
              <a:rPr lang="en-US" sz="3600" dirty="0" smtClean="0">
                <a:solidFill>
                  <a:schemeClr val="tx1"/>
                </a:solidFill>
              </a:rPr>
              <a:t>nd possibly have</a:t>
            </a:r>
            <a:r>
              <a:rPr lang="is-IS" sz="3600" dirty="0" smtClean="0">
                <a:solidFill>
                  <a:schemeClr val="tx1"/>
                </a:solidFill>
              </a:rPr>
              <a:t>…</a:t>
            </a:r>
            <a:endParaRPr lang="en-US" sz="3600" dirty="0">
              <a:solidFill>
                <a:schemeClr val="tx1"/>
              </a:solidFill>
            </a:endParaRPr>
          </a:p>
          <a:p>
            <a:pPr marL="457200" indent="-457200"/>
            <a:r>
              <a:rPr lang="en-US" sz="3200" dirty="0" smtClean="0"/>
              <a:t>Higher percent female population</a:t>
            </a:r>
          </a:p>
          <a:p>
            <a:pPr marL="457200" indent="-457200"/>
            <a:r>
              <a:rPr lang="en-US" sz="3200" dirty="0" smtClean="0"/>
              <a:t>Higher percent adult population</a:t>
            </a:r>
          </a:p>
        </p:txBody>
      </p:sp>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Successful Businesses Tend to Have</a:t>
            </a:r>
            <a:r>
              <a:rPr lang="is-IS" sz="3600" dirty="0" smtClean="0"/>
              <a:t>…</a:t>
            </a:r>
            <a:endParaRPr lang="en" sz="3600" dirty="0"/>
          </a:p>
        </p:txBody>
      </p:sp>
      <p:pic>
        <p:nvPicPr>
          <p:cNvPr id="4" name="Picture 3"/>
          <p:cNvPicPr>
            <a:picLocks noChangeAspect="1"/>
          </p:cNvPicPr>
          <p:nvPr/>
        </p:nvPicPr>
        <p:blipFill>
          <a:blip r:embed="rId3"/>
          <a:stretch>
            <a:fillRect/>
          </a:stretch>
        </p:blipFill>
        <p:spPr>
          <a:xfrm>
            <a:off x="4114991" y="725646"/>
            <a:ext cx="914400" cy="914400"/>
          </a:xfrm>
          <a:prstGeom prst="rect">
            <a:avLst/>
          </a:prstGeom>
        </p:spPr>
      </p:pic>
      <p:pic>
        <p:nvPicPr>
          <p:cNvPr id="5" name="Picture 4"/>
          <p:cNvPicPr>
            <a:picLocks noChangeAspect="1"/>
          </p:cNvPicPr>
          <p:nvPr/>
        </p:nvPicPr>
        <p:blipFill>
          <a:blip r:embed="rId4"/>
          <a:stretch>
            <a:fillRect/>
          </a:stretch>
        </p:blipFill>
        <p:spPr>
          <a:xfrm>
            <a:off x="6446463" y="1523424"/>
            <a:ext cx="914400" cy="914400"/>
          </a:xfrm>
          <a:prstGeom prst="rect">
            <a:avLst/>
          </a:prstGeom>
        </p:spPr>
      </p:pic>
      <p:pic>
        <p:nvPicPr>
          <p:cNvPr id="3" name="Picture 2"/>
          <p:cNvPicPr>
            <a:picLocks noChangeAspect="1"/>
          </p:cNvPicPr>
          <p:nvPr/>
        </p:nvPicPr>
        <p:blipFill>
          <a:blip r:embed="rId5"/>
          <a:stretch>
            <a:fillRect/>
          </a:stretch>
        </p:blipFill>
        <p:spPr>
          <a:xfrm>
            <a:off x="6737881" y="3114216"/>
            <a:ext cx="553508" cy="777240"/>
          </a:xfrm>
          <a:prstGeom prst="rect">
            <a:avLst/>
          </a:prstGeom>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foregroundMark x1="84375" y1="11719" x2="84375" y2="11719"/>
                        <a14:foregroundMark x1="65625" y1="48438" x2="65625" y2="48438"/>
                        <a14:foregroundMark x1="35938" y1="46094" x2="35938" y2="46094"/>
                      </a14:backgroundRemoval>
                    </a14:imgEffect>
                  </a14:imgLayer>
                </a14:imgProps>
              </a:ext>
            </a:extLst>
          </a:blip>
          <a:stretch>
            <a:fillRect/>
          </a:stretch>
        </p:blipFill>
        <p:spPr>
          <a:xfrm>
            <a:off x="6412315" y="3990154"/>
            <a:ext cx="731520" cy="731520"/>
          </a:xfrm>
          <a:prstGeom prst="rect">
            <a:avLst/>
          </a:prstGeom>
        </p:spPr>
      </p:pic>
    </p:spTree>
    <p:extLst>
      <p:ext uri="{BB962C8B-B14F-4D97-AF65-F5344CB8AC3E}">
        <p14:creationId xmlns:p14="http://schemas.microsoft.com/office/powerpoint/2010/main" val="269860221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ext Placeholder 1"/>
          <p:cNvSpPr>
            <a:spLocks noGrp="1"/>
          </p:cNvSpPr>
          <p:nvPr>
            <p:ph type="body" idx="1"/>
          </p:nvPr>
        </p:nvSpPr>
        <p:spPr>
          <a:xfrm>
            <a:off x="136150" y="757430"/>
            <a:ext cx="8884800" cy="5501263"/>
          </a:xfrm>
        </p:spPr>
        <p:txBody>
          <a:bodyPr/>
          <a:lstStyle/>
          <a:p>
            <a:pPr marL="457200" indent="-457200"/>
            <a:r>
              <a:rPr lang="en-US" sz="3200" dirty="0" smtClean="0"/>
              <a:t>Higher median age</a:t>
            </a:r>
          </a:p>
          <a:p>
            <a:pPr marL="457200" indent="-457200"/>
            <a:r>
              <a:rPr lang="en-US" sz="3200" dirty="0" smtClean="0"/>
              <a:t>Higher employment </a:t>
            </a:r>
            <a:r>
              <a:rPr lang="en-US" sz="3200" dirty="0"/>
              <a:t>p</a:t>
            </a:r>
            <a:r>
              <a:rPr lang="en-US" sz="3200" dirty="0" smtClean="0"/>
              <a:t>ercentage </a:t>
            </a:r>
          </a:p>
          <a:p>
            <a:pPr>
              <a:buNone/>
            </a:pPr>
            <a:r>
              <a:rPr lang="is-IS" sz="3600" dirty="0" smtClean="0">
                <a:solidFill>
                  <a:schemeClr val="tx1"/>
                </a:solidFill>
              </a:rPr>
              <a:t>…</a:t>
            </a:r>
            <a:r>
              <a:rPr lang="en-US" sz="3600" dirty="0">
                <a:solidFill>
                  <a:schemeClr val="tx1"/>
                </a:solidFill>
              </a:rPr>
              <a:t>a</a:t>
            </a:r>
            <a:r>
              <a:rPr lang="en-US" sz="3600" dirty="0" smtClean="0">
                <a:solidFill>
                  <a:schemeClr val="tx1"/>
                </a:solidFill>
              </a:rPr>
              <a:t>nd possibly have</a:t>
            </a:r>
            <a:r>
              <a:rPr lang="is-IS" sz="3600" dirty="0" smtClean="0">
                <a:solidFill>
                  <a:schemeClr val="tx1"/>
                </a:solidFill>
              </a:rPr>
              <a:t>…</a:t>
            </a:r>
            <a:endParaRPr lang="en-US" sz="3600" dirty="0">
              <a:solidFill>
                <a:schemeClr val="tx1"/>
              </a:solidFill>
            </a:endParaRPr>
          </a:p>
          <a:p>
            <a:pPr marL="457200" indent="-457200"/>
            <a:r>
              <a:rPr lang="en-US" sz="3200" dirty="0" smtClean="0"/>
              <a:t>Higher percent female population</a:t>
            </a:r>
          </a:p>
          <a:p>
            <a:pPr marL="457200" indent="-457200"/>
            <a:r>
              <a:rPr lang="en-US" sz="3200" dirty="0" smtClean="0"/>
              <a:t>Higher percent adult population</a:t>
            </a:r>
          </a:p>
          <a:p>
            <a:pPr marL="457200" indent="-457200"/>
            <a:r>
              <a:rPr lang="en-US" sz="3200" dirty="0" smtClean="0"/>
              <a:t>Higher “walk score”</a:t>
            </a:r>
          </a:p>
          <a:p>
            <a:pPr marL="457200" indent="-457200"/>
            <a:r>
              <a:rPr lang="en-US" sz="3200" dirty="0" smtClean="0"/>
              <a:t>Lower “bike score” (?!)</a:t>
            </a:r>
            <a:endParaRPr lang="en-US" sz="3200" dirty="0"/>
          </a:p>
        </p:txBody>
      </p:sp>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Successful Businesses Tend to Have</a:t>
            </a:r>
            <a:r>
              <a:rPr lang="is-IS" sz="3600" dirty="0" smtClean="0"/>
              <a:t>…</a:t>
            </a:r>
            <a:endParaRPr lang="en" sz="3600" dirty="0"/>
          </a:p>
        </p:txBody>
      </p:sp>
      <p:pic>
        <p:nvPicPr>
          <p:cNvPr id="4" name="Picture 3"/>
          <p:cNvPicPr>
            <a:picLocks noChangeAspect="1"/>
          </p:cNvPicPr>
          <p:nvPr/>
        </p:nvPicPr>
        <p:blipFill>
          <a:blip r:embed="rId3"/>
          <a:stretch>
            <a:fillRect/>
          </a:stretch>
        </p:blipFill>
        <p:spPr>
          <a:xfrm>
            <a:off x="4114991" y="725646"/>
            <a:ext cx="914400" cy="914400"/>
          </a:xfrm>
          <a:prstGeom prst="rect">
            <a:avLst/>
          </a:prstGeom>
        </p:spPr>
      </p:pic>
      <p:pic>
        <p:nvPicPr>
          <p:cNvPr id="5" name="Picture 4"/>
          <p:cNvPicPr>
            <a:picLocks noChangeAspect="1"/>
          </p:cNvPicPr>
          <p:nvPr/>
        </p:nvPicPr>
        <p:blipFill>
          <a:blip r:embed="rId4"/>
          <a:stretch>
            <a:fillRect/>
          </a:stretch>
        </p:blipFill>
        <p:spPr>
          <a:xfrm>
            <a:off x="6446463" y="1523424"/>
            <a:ext cx="914400" cy="914400"/>
          </a:xfrm>
          <a:prstGeom prst="rect">
            <a:avLst/>
          </a:prstGeom>
        </p:spPr>
      </p:pic>
      <p:pic>
        <p:nvPicPr>
          <p:cNvPr id="7" name="Picture 6"/>
          <p:cNvPicPr>
            <a:picLocks noChangeAspect="1"/>
          </p:cNvPicPr>
          <p:nvPr/>
        </p:nvPicPr>
        <p:blipFill>
          <a:blip r:embed="rId5"/>
          <a:stretch>
            <a:fillRect/>
          </a:stretch>
        </p:blipFill>
        <p:spPr>
          <a:xfrm>
            <a:off x="6737881" y="3114216"/>
            <a:ext cx="553508" cy="777240"/>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foregroundMark x1="84375" y1="11719" x2="84375" y2="11719"/>
                        <a14:foregroundMark x1="65625" y1="48438" x2="65625" y2="48438"/>
                        <a14:foregroundMark x1="35938" y1="46094" x2="35938" y2="46094"/>
                      </a14:backgroundRemoval>
                    </a14:imgEffect>
                  </a14:imgLayer>
                </a14:imgProps>
              </a:ext>
            </a:extLst>
          </a:blip>
          <a:stretch>
            <a:fillRect/>
          </a:stretch>
        </p:blipFill>
        <p:spPr>
          <a:xfrm>
            <a:off x="6412315" y="3990154"/>
            <a:ext cx="731520" cy="731520"/>
          </a:xfrm>
          <a:prstGeom prst="rect">
            <a:avLst/>
          </a:prstGeom>
        </p:spPr>
      </p:pic>
      <p:pic>
        <p:nvPicPr>
          <p:cNvPr id="3" name="Picture 2"/>
          <p:cNvPicPr>
            <a:picLocks noChangeAspect="1"/>
          </p:cNvPicPr>
          <p:nvPr/>
        </p:nvPicPr>
        <p:blipFill>
          <a:blip r:embed="rId8"/>
          <a:stretch>
            <a:fillRect/>
          </a:stretch>
        </p:blipFill>
        <p:spPr>
          <a:xfrm>
            <a:off x="4164564" y="4582138"/>
            <a:ext cx="914400" cy="914400"/>
          </a:xfrm>
          <a:prstGeom prst="rect">
            <a:avLst/>
          </a:prstGeom>
        </p:spPr>
      </p:pic>
      <p:pic>
        <p:nvPicPr>
          <p:cNvPr id="9" name="Picture 8" descr="Icons8-Ios7-Transport-Bicycle.ico"/>
          <p:cNvPicPr>
            <a:picLocks noChangeAspect="1"/>
          </p:cNvPicPr>
          <p:nvPr/>
        </p:nvPicPr>
        <p:blipFill rotWithShape="1">
          <a:blip r:embed="rId9">
            <a:extLst>
              <a:ext uri="{28A0092B-C50C-407E-A947-70E740481C1C}">
                <a14:useLocalDpi xmlns:a14="http://schemas.microsoft.com/office/drawing/2010/main" val="0"/>
              </a:ext>
            </a:extLst>
          </a:blip>
          <a:srcRect t="33012"/>
          <a:stretch/>
        </p:blipFill>
        <p:spPr>
          <a:xfrm>
            <a:off x="4964599" y="5499789"/>
            <a:ext cx="1092007" cy="731520"/>
          </a:xfrm>
          <a:prstGeom prst="rect">
            <a:avLst/>
          </a:prstGeom>
        </p:spPr>
      </p:pic>
      <p:sp>
        <p:nvSpPr>
          <p:cNvPr id="12" name="TextBox 11"/>
          <p:cNvSpPr txBox="1"/>
          <p:nvPr/>
        </p:nvSpPr>
        <p:spPr>
          <a:xfrm>
            <a:off x="4928778" y="4841260"/>
            <a:ext cx="1133644" cy="1938992"/>
          </a:xfrm>
          <a:prstGeom prst="rect">
            <a:avLst/>
          </a:prstGeom>
          <a:noFill/>
        </p:spPr>
        <p:txBody>
          <a:bodyPr wrap="none" rtlCol="0">
            <a:spAutoFit/>
          </a:bodyPr>
          <a:lstStyle/>
          <a:p>
            <a:r>
              <a:rPr lang="en-US" sz="12000" dirty="0" smtClean="0">
                <a:solidFill>
                  <a:srgbClr val="FF0000">
                    <a:alpha val="67000"/>
                  </a:srgbClr>
                </a:solidFill>
                <a:latin typeface="Avenir Light"/>
                <a:cs typeface="Avenir Light"/>
              </a:rPr>
              <a:t>X</a:t>
            </a:r>
            <a:endParaRPr lang="en-US" sz="12000" dirty="0">
              <a:solidFill>
                <a:srgbClr val="FF0000">
                  <a:alpha val="67000"/>
                </a:srgbClr>
              </a:solidFill>
              <a:latin typeface="Avenir Light"/>
              <a:cs typeface="Avenir Light"/>
            </a:endParaRPr>
          </a:p>
        </p:txBody>
      </p:sp>
    </p:spTree>
    <p:extLst>
      <p:ext uri="{BB962C8B-B14F-4D97-AF65-F5344CB8AC3E}">
        <p14:creationId xmlns:p14="http://schemas.microsoft.com/office/powerpoint/2010/main" val="269860221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itle 1"/>
          <p:cNvSpPr>
            <a:spLocks noGrp="1"/>
          </p:cNvSpPr>
          <p:nvPr>
            <p:ph type="title"/>
          </p:nvPr>
        </p:nvSpPr>
        <p:spPr>
          <a:xfrm>
            <a:off x="44622" y="39598"/>
            <a:ext cx="8884800" cy="1039927"/>
          </a:xfrm>
        </p:spPr>
        <p:txBody>
          <a:bodyPr/>
          <a:lstStyle/>
          <a:p>
            <a:r>
              <a:rPr lang="en-US" sz="4800" dirty="0" smtClean="0"/>
              <a:t>Jeffrey Silverman</a:t>
            </a:r>
            <a:endParaRPr lang="en-US" sz="4800" dirty="0"/>
          </a:p>
        </p:txBody>
      </p:sp>
      <p:pic>
        <p:nvPicPr>
          <p:cNvPr id="7" name="Picture 10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4377" y="635922"/>
            <a:ext cx="1963436" cy="157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 name="Picture 1035"/>
          <p:cNvPicPr>
            <a:picLocks noChangeAspect="1" noChangeArrowheads="1"/>
          </p:cNvPicPr>
          <p:nvPr/>
        </p:nvPicPr>
        <p:blipFill>
          <a:blip r:embed="rId4">
            <a:alphaModFix amt="45000"/>
            <a:extLst>
              <a:ext uri="{28A0092B-C50C-407E-A947-70E740481C1C}">
                <a14:useLocalDpi xmlns:a14="http://schemas.microsoft.com/office/drawing/2010/main" val="0"/>
              </a:ext>
            </a:extLst>
          </a:blip>
          <a:srcRect t="12836" b="8495"/>
          <a:stretch>
            <a:fillRect/>
          </a:stretch>
        </p:blipFill>
        <p:spPr bwMode="auto">
          <a:xfrm>
            <a:off x="4884377" y="2472731"/>
            <a:ext cx="1963436" cy="1544875"/>
          </a:xfrm>
          <a:prstGeom prst="rect">
            <a:avLst/>
          </a:prstGeom>
          <a:solidFill>
            <a:schemeClr val="bg1"/>
          </a:solidFill>
          <a:ln>
            <a:noFill/>
          </a:ln>
        </p:spPr>
      </p:pic>
      <p:pic>
        <p:nvPicPr>
          <p:cNvPr id="12" name="Picture 9" descr="spiral_galaxy_s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58" y="3845190"/>
            <a:ext cx="4684406" cy="282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t="12257" b="14389"/>
          <a:stretch/>
        </p:blipFill>
        <p:spPr bwMode="auto">
          <a:xfrm>
            <a:off x="109258" y="1102410"/>
            <a:ext cx="4649301" cy="2559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 name="Picture 14" descr="IMG_9480.jpg"/>
          <p:cNvPicPr>
            <a:picLocks noChangeAspect="1"/>
          </p:cNvPicPr>
          <p:nvPr/>
        </p:nvPicPr>
        <p:blipFill rotWithShape="1">
          <a:blip r:embed="rId7">
            <a:extLst>
              <a:ext uri="{28A0092B-C50C-407E-A947-70E740481C1C}">
                <a14:useLocalDpi xmlns:a14="http://schemas.microsoft.com/office/drawing/2010/main" val="0"/>
              </a:ext>
            </a:extLst>
          </a:blip>
          <a:srcRect t="17167" b="7892"/>
          <a:stretch/>
        </p:blipFill>
        <p:spPr>
          <a:xfrm>
            <a:off x="4995412" y="4393696"/>
            <a:ext cx="4059859" cy="2281235"/>
          </a:xfrm>
          <a:prstGeom prst="rect">
            <a:avLst/>
          </a:prstGeom>
        </p:spPr>
      </p:pic>
      <p:pic>
        <p:nvPicPr>
          <p:cNvPr id="27" name="Picture 26" descr="283.jpg"/>
          <p:cNvPicPr>
            <a:picLocks noChangeAspect="1"/>
          </p:cNvPicPr>
          <p:nvPr/>
        </p:nvPicPr>
        <p:blipFill rotWithShape="1">
          <a:blip r:embed="rId8">
            <a:extLst>
              <a:ext uri="{28A0092B-C50C-407E-A947-70E740481C1C}">
                <a14:useLocalDpi xmlns:a14="http://schemas.microsoft.com/office/drawing/2010/main" val="0"/>
              </a:ext>
            </a:extLst>
          </a:blip>
          <a:srcRect l="14976" t="10344" r="19185"/>
          <a:stretch/>
        </p:blipFill>
        <p:spPr>
          <a:xfrm>
            <a:off x="6927471" y="392603"/>
            <a:ext cx="2125001" cy="3858247"/>
          </a:xfrm>
          <a:prstGeom prst="rect">
            <a:avLst/>
          </a:prstGeom>
        </p:spPr>
      </p:pic>
    </p:spTree>
    <p:extLst>
      <p:ext uri="{BB962C8B-B14F-4D97-AF65-F5344CB8AC3E}">
        <p14:creationId xmlns:p14="http://schemas.microsoft.com/office/powerpoint/2010/main" val="121497402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Tree>
    <p:extLst>
      <p:ext uri="{BB962C8B-B14F-4D97-AF65-F5344CB8AC3E}">
        <p14:creationId xmlns:p14="http://schemas.microsoft.com/office/powerpoint/2010/main" val="219548462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a:r>
              <a:rPr lang="en-US" sz="3600" dirty="0" smtClean="0"/>
              <a:t>Neighborhoods (i.e., Census Tracts)</a:t>
            </a:r>
            <a:endParaRPr lang="en" sz="3600" dirty="0"/>
          </a:p>
        </p:txBody>
      </p:sp>
      <p:pic>
        <p:nvPicPr>
          <p:cNvPr id="3" name="Picture 2"/>
          <p:cNvPicPr>
            <a:picLocks noChangeAspect="1"/>
          </p:cNvPicPr>
          <p:nvPr/>
        </p:nvPicPr>
        <p:blipFill>
          <a:blip r:embed="rId3"/>
          <a:stretch>
            <a:fillRect/>
          </a:stretch>
        </p:blipFill>
        <p:spPr>
          <a:xfrm>
            <a:off x="737058" y="800934"/>
            <a:ext cx="7669884" cy="5881148"/>
          </a:xfrm>
          <a:prstGeom prst="rect">
            <a:avLst/>
          </a:prstGeom>
          <a:solidFill>
            <a:schemeClr val="tx1"/>
          </a:solidFill>
        </p:spPr>
      </p:pic>
      <p:sp>
        <p:nvSpPr>
          <p:cNvPr id="10" name="Shape 113"/>
          <p:cNvSpPr txBox="1"/>
          <p:nvPr/>
        </p:nvSpPr>
        <p:spPr>
          <a:xfrm>
            <a:off x="2677131" y="2583721"/>
            <a:ext cx="5331378" cy="1809975"/>
          </a:xfrm>
          <a:prstGeom prst="rect">
            <a:avLst/>
          </a:prstGeom>
          <a:noFill/>
          <a:ln>
            <a:noFill/>
          </a:ln>
        </p:spPr>
        <p:txBody>
          <a:bodyPr lIns="91425" tIns="91425" rIns="91425" bIns="91425" anchor="t" anchorCtr="0">
            <a:noAutofit/>
          </a:bodyPr>
          <a:lstStyle/>
          <a:p>
            <a:pPr lvl="0" algn="ctr"/>
            <a:r>
              <a:rPr lang="en-US" sz="2400" dirty="0"/>
              <a:t>a</a:t>
            </a:r>
            <a:r>
              <a:rPr lang="en-US" sz="2400" dirty="0" smtClean="0"/>
              <a:t>verage population</a:t>
            </a:r>
          </a:p>
          <a:p>
            <a:pPr lvl="0" algn="ctr"/>
            <a:r>
              <a:rPr lang="en-US" sz="2400" dirty="0" smtClean="0"/>
              <a:t>per census tract ≈ 4930</a:t>
            </a:r>
            <a:endParaRPr lang="en" sz="2400" dirty="0"/>
          </a:p>
          <a:p>
            <a:pPr lvl="0" algn="ctr">
              <a:spcBef>
                <a:spcPts val="0"/>
              </a:spcBef>
              <a:buNone/>
            </a:pPr>
            <a:endParaRPr dirty="0"/>
          </a:p>
        </p:txBody>
      </p:sp>
    </p:spTree>
    <p:extLst>
      <p:ext uri="{BB962C8B-B14F-4D97-AF65-F5344CB8AC3E}">
        <p14:creationId xmlns:p14="http://schemas.microsoft.com/office/powerpoint/2010/main" val="819177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3"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a:r>
              <a:rPr lang="en-US" sz="3600" dirty="0" smtClean="0"/>
              <a:t>Fun With Census Data!</a:t>
            </a:r>
            <a:endParaRPr lang="en" sz="3600" dirty="0"/>
          </a:p>
        </p:txBody>
      </p:sp>
      <p:pic>
        <p:nvPicPr>
          <p:cNvPr id="5" name="Picture 4"/>
          <p:cNvPicPr>
            <a:picLocks noChangeAspect="1"/>
          </p:cNvPicPr>
          <p:nvPr/>
        </p:nvPicPr>
        <p:blipFill>
          <a:blip r:embed="rId3"/>
          <a:stretch>
            <a:fillRect/>
          </a:stretch>
        </p:blipFill>
        <p:spPr>
          <a:xfrm>
            <a:off x="103673" y="2886706"/>
            <a:ext cx="4436087" cy="3840479"/>
          </a:xfrm>
          <a:prstGeom prst="rect">
            <a:avLst/>
          </a:prstGeom>
          <a:solidFill>
            <a:schemeClr val="tx1"/>
          </a:solidFill>
        </p:spPr>
      </p:pic>
      <p:pic>
        <p:nvPicPr>
          <p:cNvPr id="6" name="Picture 5"/>
          <p:cNvPicPr>
            <a:picLocks noChangeAspect="1"/>
          </p:cNvPicPr>
          <p:nvPr/>
        </p:nvPicPr>
        <p:blipFill>
          <a:blip r:embed="rId4"/>
          <a:stretch>
            <a:fillRect/>
          </a:stretch>
        </p:blipFill>
        <p:spPr>
          <a:xfrm>
            <a:off x="4636700" y="743464"/>
            <a:ext cx="4436086" cy="3840479"/>
          </a:xfrm>
          <a:prstGeom prst="rect">
            <a:avLst/>
          </a:prstGeom>
          <a:solidFill>
            <a:schemeClr val="tx1"/>
          </a:solidFill>
        </p:spPr>
      </p:pic>
    </p:spTree>
    <p:extLst>
      <p:ext uri="{BB962C8B-B14F-4D97-AF65-F5344CB8AC3E}">
        <p14:creationId xmlns:p14="http://schemas.microsoft.com/office/powerpoint/2010/main" val="360541390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297492"/>
            <a:ext cx="8520600" cy="2036662"/>
          </a:xfrm>
          <a:prstGeom prst="rect">
            <a:avLst/>
          </a:prstGeom>
        </p:spPr>
        <p:txBody>
          <a:bodyPr lIns="91425" tIns="91425" rIns="91425" bIns="91425" anchor="b" anchorCtr="0">
            <a:noAutofit/>
          </a:bodyPr>
          <a:lstStyle/>
          <a:p>
            <a:pPr lvl="0">
              <a:spcBef>
                <a:spcPts val="0"/>
              </a:spcBef>
              <a:buNone/>
            </a:pPr>
            <a:r>
              <a:rPr lang="en" dirty="0"/>
              <a:t>WhereSIOUS - San Diego</a:t>
            </a:r>
          </a:p>
          <a:p>
            <a:pPr lvl="0">
              <a:spcBef>
                <a:spcPts val="0"/>
              </a:spcBef>
              <a:buNone/>
            </a:pPr>
            <a:r>
              <a:rPr lang="en-US" sz="1000" dirty="0" smtClean="0"/>
              <a:t/>
            </a:r>
            <a:br>
              <a:rPr lang="en-US" sz="1000" dirty="0" smtClean="0"/>
            </a:br>
            <a:r>
              <a:rPr lang="en" sz="3600" dirty="0" smtClean="0"/>
              <a:t>Where </a:t>
            </a:r>
            <a:r>
              <a:rPr lang="en" sz="3600" dirty="0"/>
              <a:t>Should I Open Up Shop?</a:t>
            </a:r>
          </a:p>
          <a:p>
            <a:pPr lvl="0">
              <a:spcBef>
                <a:spcPts val="0"/>
              </a:spcBef>
              <a:buNone/>
            </a:pPr>
            <a:endParaRPr sz="3600" dirty="0"/>
          </a:p>
        </p:txBody>
      </p:sp>
      <p:sp>
        <p:nvSpPr>
          <p:cNvPr id="55" name="Shape 55"/>
          <p:cNvSpPr txBox="1">
            <a:spLocks noGrp="1"/>
          </p:cNvSpPr>
          <p:nvPr>
            <p:ph type="subTitle" idx="1"/>
          </p:nvPr>
        </p:nvSpPr>
        <p:spPr>
          <a:xfrm>
            <a:off x="2558403" y="1889835"/>
            <a:ext cx="4027195" cy="847986"/>
          </a:xfrm>
          <a:prstGeom prst="rect">
            <a:avLst/>
          </a:prstGeom>
        </p:spPr>
        <p:txBody>
          <a:bodyPr lIns="91425" tIns="91425" rIns="91425" bIns="91425" anchor="t" anchorCtr="0">
            <a:noAutofit/>
          </a:bodyPr>
          <a:lstStyle/>
          <a:p>
            <a:pPr lvl="0"/>
            <a:r>
              <a:rPr lang="en" dirty="0">
                <a:solidFill>
                  <a:schemeClr val="bg1">
                    <a:lumMod val="25000"/>
                    <a:lumOff val="75000"/>
                  </a:schemeClr>
                </a:solidFill>
              </a:rPr>
              <a:t>Jeffrey Silverman</a:t>
            </a:r>
          </a:p>
        </p:txBody>
      </p:sp>
      <p:pic>
        <p:nvPicPr>
          <p:cNvPr id="6" name="Shape 63" descr="sd_panorama_pixabay.jpg"/>
          <p:cNvPicPr preferRelativeResize="0"/>
          <p:nvPr/>
        </p:nvPicPr>
        <p:blipFill>
          <a:blip r:embed="rId3">
            <a:alphaModFix/>
          </a:blip>
          <a:stretch>
            <a:fillRect/>
          </a:stretch>
        </p:blipFill>
        <p:spPr>
          <a:xfrm>
            <a:off x="-846614" y="2791828"/>
            <a:ext cx="10837228" cy="4066173"/>
          </a:xfrm>
          <a:prstGeom prst="rect">
            <a:avLst/>
          </a:prstGeom>
          <a:noFill/>
          <a:ln>
            <a:noFill/>
          </a:ln>
        </p:spPr>
      </p:pic>
      <p:cxnSp>
        <p:nvCxnSpPr>
          <p:cNvPr id="3" name="Straight Arrow Connector 2"/>
          <p:cNvCxnSpPr/>
          <p:nvPr/>
        </p:nvCxnSpPr>
        <p:spPr>
          <a:xfrm flipH="1">
            <a:off x="1018228" y="3615647"/>
            <a:ext cx="1006780" cy="2402803"/>
          </a:xfrm>
          <a:prstGeom prst="straightConnector1">
            <a:avLst/>
          </a:prstGeom>
          <a:ln w="50800">
            <a:solidFill>
              <a:srgbClr val="80008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475451" y="4050439"/>
            <a:ext cx="1757778" cy="1651292"/>
          </a:xfrm>
          <a:prstGeom prst="straightConnector1">
            <a:avLst/>
          </a:prstGeom>
          <a:ln w="50800">
            <a:solidFill>
              <a:srgbClr val="80008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4" name="Shape 54"/>
          <p:cNvSpPr txBox="1">
            <a:spLocks/>
          </p:cNvSpPr>
          <p:nvPr/>
        </p:nvSpPr>
        <p:spPr>
          <a:xfrm>
            <a:off x="14234" y="2437128"/>
            <a:ext cx="4009223" cy="1224283"/>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None/>
              <a:defRPr sz="5200" b="0" i="0" u="none" strike="noStrike" cap="none">
                <a:solidFill>
                  <a:schemeClr val="dk1"/>
                </a:solidFill>
                <a:latin typeface="Arial"/>
                <a:ea typeface="Arial"/>
                <a:cs typeface="Arial"/>
                <a:sym typeface="Arial"/>
              </a:defRPr>
            </a:lvl1pPr>
            <a:lvl2pPr lvl="1" algn="ctr">
              <a:spcBef>
                <a:spcPts val="0"/>
              </a:spcBef>
              <a:buClr>
                <a:schemeClr val="dk1"/>
              </a:buClr>
              <a:buSzPct val="100000"/>
              <a:buNone/>
              <a:defRPr sz="5200">
                <a:solidFill>
                  <a:schemeClr val="dk1"/>
                </a:solidFill>
              </a:defRPr>
            </a:lvl2pPr>
            <a:lvl3pPr lvl="2" algn="ctr">
              <a:spcBef>
                <a:spcPts val="0"/>
              </a:spcBef>
              <a:buClr>
                <a:schemeClr val="dk1"/>
              </a:buClr>
              <a:buSzPct val="100000"/>
              <a:buNone/>
              <a:defRPr sz="5200">
                <a:solidFill>
                  <a:schemeClr val="dk1"/>
                </a:solidFill>
              </a:defRPr>
            </a:lvl3pPr>
            <a:lvl4pPr lvl="3" algn="ctr">
              <a:spcBef>
                <a:spcPts val="0"/>
              </a:spcBef>
              <a:buClr>
                <a:schemeClr val="dk1"/>
              </a:buClr>
              <a:buSzPct val="100000"/>
              <a:buNone/>
              <a:defRPr sz="5200">
                <a:solidFill>
                  <a:schemeClr val="dk1"/>
                </a:solidFill>
              </a:defRPr>
            </a:lvl4pPr>
            <a:lvl5pPr lvl="4" algn="ctr">
              <a:spcBef>
                <a:spcPts val="0"/>
              </a:spcBef>
              <a:buClr>
                <a:schemeClr val="dk1"/>
              </a:buClr>
              <a:buSzPct val="100000"/>
              <a:buNone/>
              <a:defRPr sz="5200">
                <a:solidFill>
                  <a:schemeClr val="dk1"/>
                </a:solidFill>
              </a:defRPr>
            </a:lvl5pPr>
            <a:lvl6pPr lvl="5" algn="ctr">
              <a:spcBef>
                <a:spcPts val="0"/>
              </a:spcBef>
              <a:buClr>
                <a:schemeClr val="dk1"/>
              </a:buClr>
              <a:buSzPct val="100000"/>
              <a:buNone/>
              <a:defRPr sz="5200">
                <a:solidFill>
                  <a:schemeClr val="dk1"/>
                </a:solidFill>
              </a:defRPr>
            </a:lvl6pPr>
            <a:lvl7pPr lvl="6" algn="ctr">
              <a:spcBef>
                <a:spcPts val="0"/>
              </a:spcBef>
              <a:buClr>
                <a:schemeClr val="dk1"/>
              </a:buClr>
              <a:buSzPct val="100000"/>
              <a:buNone/>
              <a:defRPr sz="5200">
                <a:solidFill>
                  <a:schemeClr val="dk1"/>
                </a:solidFill>
              </a:defRPr>
            </a:lvl7pPr>
            <a:lvl8pPr lvl="7" algn="ctr">
              <a:spcBef>
                <a:spcPts val="0"/>
              </a:spcBef>
              <a:buClr>
                <a:schemeClr val="dk1"/>
              </a:buClr>
              <a:buSzPct val="100000"/>
              <a:buNone/>
              <a:defRPr sz="5200">
                <a:solidFill>
                  <a:schemeClr val="dk1"/>
                </a:solidFill>
              </a:defRPr>
            </a:lvl8pPr>
            <a:lvl9pPr lvl="8" algn="ctr">
              <a:spcBef>
                <a:spcPts val="0"/>
              </a:spcBef>
              <a:buClr>
                <a:schemeClr val="dk1"/>
              </a:buClr>
              <a:buSzPct val="100000"/>
              <a:buNone/>
              <a:defRPr sz="5200">
                <a:solidFill>
                  <a:schemeClr val="dk1"/>
                </a:solidFill>
              </a:defRPr>
            </a:lvl9pPr>
          </a:lstStyle>
          <a:p>
            <a:r>
              <a:rPr lang="en" sz="2600" dirty="0" smtClean="0"/>
              <a:t>Should my new restaurant go here?</a:t>
            </a:r>
          </a:p>
        </p:txBody>
      </p:sp>
      <p:sp>
        <p:nvSpPr>
          <p:cNvPr id="17" name="Shape 54"/>
          <p:cNvSpPr txBox="1">
            <a:spLocks/>
          </p:cNvSpPr>
          <p:nvPr/>
        </p:nvSpPr>
        <p:spPr>
          <a:xfrm>
            <a:off x="4493721" y="2889084"/>
            <a:ext cx="4009223" cy="1224283"/>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None/>
              <a:defRPr sz="5200" b="0" i="0" u="none" strike="noStrike" cap="none">
                <a:solidFill>
                  <a:schemeClr val="dk1"/>
                </a:solidFill>
                <a:latin typeface="Arial"/>
                <a:ea typeface="Arial"/>
                <a:cs typeface="Arial"/>
                <a:sym typeface="Arial"/>
              </a:defRPr>
            </a:lvl1pPr>
            <a:lvl2pPr lvl="1" algn="ctr">
              <a:spcBef>
                <a:spcPts val="0"/>
              </a:spcBef>
              <a:buClr>
                <a:schemeClr val="dk1"/>
              </a:buClr>
              <a:buSzPct val="100000"/>
              <a:buNone/>
              <a:defRPr sz="5200">
                <a:solidFill>
                  <a:schemeClr val="dk1"/>
                </a:solidFill>
              </a:defRPr>
            </a:lvl2pPr>
            <a:lvl3pPr lvl="2" algn="ctr">
              <a:spcBef>
                <a:spcPts val="0"/>
              </a:spcBef>
              <a:buClr>
                <a:schemeClr val="dk1"/>
              </a:buClr>
              <a:buSzPct val="100000"/>
              <a:buNone/>
              <a:defRPr sz="5200">
                <a:solidFill>
                  <a:schemeClr val="dk1"/>
                </a:solidFill>
              </a:defRPr>
            </a:lvl3pPr>
            <a:lvl4pPr lvl="3" algn="ctr">
              <a:spcBef>
                <a:spcPts val="0"/>
              </a:spcBef>
              <a:buClr>
                <a:schemeClr val="dk1"/>
              </a:buClr>
              <a:buSzPct val="100000"/>
              <a:buNone/>
              <a:defRPr sz="5200">
                <a:solidFill>
                  <a:schemeClr val="dk1"/>
                </a:solidFill>
              </a:defRPr>
            </a:lvl4pPr>
            <a:lvl5pPr lvl="4" algn="ctr">
              <a:spcBef>
                <a:spcPts val="0"/>
              </a:spcBef>
              <a:buClr>
                <a:schemeClr val="dk1"/>
              </a:buClr>
              <a:buSzPct val="100000"/>
              <a:buNone/>
              <a:defRPr sz="5200">
                <a:solidFill>
                  <a:schemeClr val="dk1"/>
                </a:solidFill>
              </a:defRPr>
            </a:lvl5pPr>
            <a:lvl6pPr lvl="5" algn="ctr">
              <a:spcBef>
                <a:spcPts val="0"/>
              </a:spcBef>
              <a:buClr>
                <a:schemeClr val="dk1"/>
              </a:buClr>
              <a:buSzPct val="100000"/>
              <a:buNone/>
              <a:defRPr sz="5200">
                <a:solidFill>
                  <a:schemeClr val="dk1"/>
                </a:solidFill>
              </a:defRPr>
            </a:lvl6pPr>
            <a:lvl7pPr lvl="6" algn="ctr">
              <a:spcBef>
                <a:spcPts val="0"/>
              </a:spcBef>
              <a:buClr>
                <a:schemeClr val="dk1"/>
              </a:buClr>
              <a:buSzPct val="100000"/>
              <a:buNone/>
              <a:defRPr sz="5200">
                <a:solidFill>
                  <a:schemeClr val="dk1"/>
                </a:solidFill>
              </a:defRPr>
            </a:lvl7pPr>
            <a:lvl8pPr lvl="7" algn="ctr">
              <a:spcBef>
                <a:spcPts val="0"/>
              </a:spcBef>
              <a:buClr>
                <a:schemeClr val="dk1"/>
              </a:buClr>
              <a:buSzPct val="100000"/>
              <a:buNone/>
              <a:defRPr sz="5200">
                <a:solidFill>
                  <a:schemeClr val="dk1"/>
                </a:solidFill>
              </a:defRPr>
            </a:lvl8pPr>
            <a:lvl9pPr lvl="8" algn="ctr">
              <a:spcBef>
                <a:spcPts val="0"/>
              </a:spcBef>
              <a:buClr>
                <a:schemeClr val="dk1"/>
              </a:buClr>
              <a:buSzPct val="100000"/>
              <a:buNone/>
              <a:defRPr sz="5200">
                <a:solidFill>
                  <a:schemeClr val="dk1"/>
                </a:solidFill>
              </a:defRPr>
            </a:lvl9pPr>
          </a:lstStyle>
          <a:p>
            <a:r>
              <a:rPr lang="en" sz="2600" dirty="0" smtClean="0"/>
              <a:t>Is this a good place for my next car dealership?</a:t>
            </a:r>
          </a:p>
        </p:txBody>
      </p:sp>
    </p:spTree>
    <p:extLst>
      <p:ext uri="{BB962C8B-B14F-4D97-AF65-F5344CB8AC3E}">
        <p14:creationId xmlns:p14="http://schemas.microsoft.com/office/powerpoint/2010/main" val="320025552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3"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a:r>
              <a:rPr lang="en-US" sz="3600" dirty="0" smtClean="0"/>
              <a:t>Fun With Census Data!</a:t>
            </a:r>
            <a:endParaRPr lang="en" sz="3600" dirty="0"/>
          </a:p>
        </p:txBody>
      </p:sp>
      <p:pic>
        <p:nvPicPr>
          <p:cNvPr id="7" name="Picture 6"/>
          <p:cNvPicPr>
            <a:picLocks noChangeAspect="1"/>
          </p:cNvPicPr>
          <p:nvPr/>
        </p:nvPicPr>
        <p:blipFill>
          <a:blip r:embed="rId3"/>
          <a:stretch>
            <a:fillRect/>
          </a:stretch>
        </p:blipFill>
        <p:spPr>
          <a:xfrm>
            <a:off x="97273" y="2887941"/>
            <a:ext cx="4436087" cy="3840479"/>
          </a:xfrm>
          <a:prstGeom prst="rect">
            <a:avLst/>
          </a:prstGeom>
          <a:solidFill>
            <a:schemeClr val="tx1"/>
          </a:solidFill>
        </p:spPr>
      </p:pic>
      <p:pic>
        <p:nvPicPr>
          <p:cNvPr id="8" name="Picture 7"/>
          <p:cNvPicPr>
            <a:picLocks noChangeAspect="1"/>
          </p:cNvPicPr>
          <p:nvPr/>
        </p:nvPicPr>
        <p:blipFill>
          <a:blip r:embed="rId4"/>
          <a:stretch>
            <a:fillRect/>
          </a:stretch>
        </p:blipFill>
        <p:spPr>
          <a:xfrm>
            <a:off x="4636699" y="744473"/>
            <a:ext cx="4436087" cy="3840479"/>
          </a:xfrm>
          <a:prstGeom prst="rect">
            <a:avLst/>
          </a:prstGeom>
          <a:solidFill>
            <a:schemeClr val="tx1"/>
          </a:solidFill>
        </p:spPr>
      </p:pic>
    </p:spTree>
    <p:extLst>
      <p:ext uri="{BB962C8B-B14F-4D97-AF65-F5344CB8AC3E}">
        <p14:creationId xmlns:p14="http://schemas.microsoft.com/office/powerpoint/2010/main" val="327624634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ext Placeholder 1"/>
          <p:cNvSpPr>
            <a:spLocks noGrp="1"/>
          </p:cNvSpPr>
          <p:nvPr>
            <p:ph type="body" idx="1"/>
          </p:nvPr>
        </p:nvSpPr>
        <p:spPr>
          <a:xfrm>
            <a:off x="136148" y="757431"/>
            <a:ext cx="5189888" cy="5928876"/>
          </a:xfrm>
        </p:spPr>
        <p:txBody>
          <a:bodyPr/>
          <a:lstStyle/>
          <a:p>
            <a:pPr marL="457200" indent="-457200">
              <a:lnSpc>
                <a:spcPct val="100000"/>
              </a:lnSpc>
              <a:spcAft>
                <a:spcPts val="600"/>
              </a:spcAft>
              <a:buFont typeface="Arial"/>
              <a:buChar char="•"/>
            </a:pPr>
            <a:r>
              <a:rPr lang="en-US" sz="2400" dirty="0" smtClean="0"/>
              <a:t>Total # of businesses</a:t>
            </a:r>
          </a:p>
          <a:p>
            <a:pPr marL="457200" indent="-457200">
              <a:lnSpc>
                <a:spcPct val="100000"/>
              </a:lnSpc>
              <a:spcAft>
                <a:spcPts val="600"/>
              </a:spcAft>
              <a:buFont typeface="Arial"/>
              <a:buChar char="•"/>
            </a:pPr>
            <a:r>
              <a:rPr lang="en-US" sz="2400" dirty="0" smtClean="0"/>
              <a:t>Total # of businesses of each type</a:t>
            </a:r>
          </a:p>
          <a:p>
            <a:pPr marL="457200" indent="-457200">
              <a:lnSpc>
                <a:spcPct val="100000"/>
              </a:lnSpc>
              <a:spcAft>
                <a:spcPts val="600"/>
              </a:spcAft>
              <a:buFont typeface="Arial"/>
              <a:buChar char="•"/>
            </a:pPr>
            <a:r>
              <a:rPr lang="en-US" sz="2400" dirty="0" smtClean="0"/>
              <a:t>Total population</a:t>
            </a:r>
          </a:p>
          <a:p>
            <a:pPr marL="457200" indent="-457200">
              <a:lnSpc>
                <a:spcPct val="100000"/>
              </a:lnSpc>
              <a:spcAft>
                <a:spcPts val="600"/>
              </a:spcAft>
              <a:buFont typeface="Arial"/>
              <a:buChar char="•"/>
            </a:pPr>
            <a:r>
              <a:rPr lang="en-US" sz="2400" i="1" u="sng" dirty="0" smtClean="0"/>
              <a:t>Percent female </a:t>
            </a:r>
            <a:r>
              <a:rPr lang="en-US" sz="2400" i="1" u="sng" dirty="0" smtClean="0"/>
              <a:t>population (1.5</a:t>
            </a:r>
            <a:r>
              <a:rPr lang="en-US" sz="2400" i="1" u="sng" dirty="0" smtClean="0">
                <a:latin typeface="Symbol" charset="2"/>
                <a:cs typeface="Symbol" charset="2"/>
              </a:rPr>
              <a:t>s</a:t>
            </a:r>
            <a:r>
              <a:rPr lang="en-US" sz="2400" i="1" u="sng" dirty="0" smtClean="0"/>
              <a:t>)</a:t>
            </a:r>
            <a:endParaRPr lang="en-US" sz="2400" i="1" u="sng" dirty="0" smtClean="0"/>
          </a:p>
          <a:p>
            <a:pPr marL="457200" indent="-457200">
              <a:lnSpc>
                <a:spcPct val="100000"/>
              </a:lnSpc>
              <a:spcAft>
                <a:spcPts val="600"/>
              </a:spcAft>
              <a:buFont typeface="Arial"/>
              <a:buChar char="•"/>
            </a:pPr>
            <a:r>
              <a:rPr lang="en-US" sz="2400" i="1" u="sng" dirty="0" smtClean="0"/>
              <a:t>Percent adult </a:t>
            </a:r>
            <a:r>
              <a:rPr lang="en-US" sz="2400" i="1" u="sng" dirty="0" smtClean="0"/>
              <a:t>population (1.3</a:t>
            </a:r>
            <a:r>
              <a:rPr lang="en-US" sz="2400" i="1" u="sng" dirty="0" smtClean="0">
                <a:latin typeface="Symbol" charset="2"/>
                <a:cs typeface="Symbol" charset="2"/>
              </a:rPr>
              <a:t>s</a:t>
            </a:r>
            <a:r>
              <a:rPr lang="en-US" sz="2400" i="1" u="sng" dirty="0" smtClean="0"/>
              <a:t>)</a:t>
            </a:r>
            <a:endParaRPr lang="en-US" sz="2400" i="1" u="sng" dirty="0" smtClean="0"/>
          </a:p>
          <a:p>
            <a:pPr marL="457200" indent="-457200">
              <a:lnSpc>
                <a:spcPct val="100000"/>
              </a:lnSpc>
              <a:spcAft>
                <a:spcPts val="600"/>
              </a:spcAft>
              <a:buFont typeface="Arial"/>
              <a:buChar char="•"/>
            </a:pPr>
            <a:r>
              <a:rPr lang="en-US" sz="2400" b="1" u="sng" dirty="0" smtClean="0"/>
              <a:t>Median </a:t>
            </a:r>
            <a:r>
              <a:rPr lang="en-US" sz="2400" b="1" u="sng" dirty="0" smtClean="0"/>
              <a:t>age (3.5</a:t>
            </a:r>
            <a:r>
              <a:rPr lang="en-US" sz="2400" b="1" u="sng" dirty="0" smtClean="0">
                <a:latin typeface="Symbol" charset="2"/>
                <a:cs typeface="Symbol" charset="2"/>
              </a:rPr>
              <a:t>s</a:t>
            </a:r>
            <a:r>
              <a:rPr lang="en-US" sz="2400" b="1" u="sng" dirty="0" smtClean="0"/>
              <a:t>)</a:t>
            </a:r>
            <a:endParaRPr lang="en-US" sz="2400" b="1" u="sng" dirty="0"/>
          </a:p>
          <a:p>
            <a:pPr marL="457200" indent="-457200">
              <a:lnSpc>
                <a:spcPct val="100000"/>
              </a:lnSpc>
              <a:spcAft>
                <a:spcPts val="600"/>
              </a:spcAft>
              <a:buFont typeface="Arial"/>
              <a:buChar char="•"/>
            </a:pPr>
            <a:r>
              <a:rPr lang="en-US" sz="2400" dirty="0" smtClean="0"/>
              <a:t>Total # of homes</a:t>
            </a:r>
          </a:p>
          <a:p>
            <a:pPr marL="457200" indent="-457200">
              <a:lnSpc>
                <a:spcPct val="100000"/>
              </a:lnSpc>
              <a:spcAft>
                <a:spcPts val="600"/>
              </a:spcAft>
              <a:buFont typeface="Arial"/>
              <a:buChar char="•"/>
            </a:pPr>
            <a:r>
              <a:rPr lang="en-US" sz="2400" b="1" u="sng" dirty="0"/>
              <a:t>E</a:t>
            </a:r>
            <a:r>
              <a:rPr lang="en-US" sz="2400" b="1" u="sng" dirty="0" smtClean="0"/>
              <a:t>mployment </a:t>
            </a:r>
            <a:r>
              <a:rPr lang="en-US" sz="2400" b="1" u="sng" dirty="0" smtClean="0"/>
              <a:t>percentage (1.5</a:t>
            </a:r>
            <a:r>
              <a:rPr lang="en-US" sz="2400" b="1" u="sng" dirty="0" smtClean="0">
                <a:latin typeface="Symbol" charset="2"/>
                <a:cs typeface="Symbol" charset="2"/>
              </a:rPr>
              <a:t>s</a:t>
            </a:r>
            <a:r>
              <a:rPr lang="en-US" sz="2400" b="1" u="sng" dirty="0" smtClean="0"/>
              <a:t>)</a:t>
            </a:r>
            <a:endParaRPr lang="en-US" sz="2400" b="1" u="sng" dirty="0" smtClean="0"/>
          </a:p>
          <a:p>
            <a:pPr marL="457200" indent="-457200">
              <a:lnSpc>
                <a:spcPct val="100000"/>
              </a:lnSpc>
              <a:spcAft>
                <a:spcPts val="600"/>
              </a:spcAft>
              <a:buFont typeface="Arial"/>
              <a:buChar char="•"/>
            </a:pPr>
            <a:r>
              <a:rPr lang="en-US" sz="2400" dirty="0" smtClean="0"/>
              <a:t>Median income</a:t>
            </a:r>
          </a:p>
          <a:p>
            <a:pPr marL="457200" indent="-457200">
              <a:lnSpc>
                <a:spcPct val="100000"/>
              </a:lnSpc>
              <a:spcAft>
                <a:spcPts val="600"/>
              </a:spcAft>
              <a:buFont typeface="Arial"/>
              <a:buChar char="•"/>
            </a:pPr>
            <a:r>
              <a:rPr lang="en-US" sz="2400" dirty="0" smtClean="0"/>
              <a:t>Median income for homeowners</a:t>
            </a:r>
          </a:p>
          <a:p>
            <a:pPr marL="457200" indent="-457200">
              <a:lnSpc>
                <a:spcPct val="100000"/>
              </a:lnSpc>
              <a:spcAft>
                <a:spcPts val="600"/>
              </a:spcAft>
              <a:buFont typeface="Arial"/>
              <a:buChar char="•"/>
            </a:pPr>
            <a:r>
              <a:rPr lang="en-US" sz="2400" dirty="0" smtClean="0"/>
              <a:t>Median income for renters</a:t>
            </a:r>
          </a:p>
        </p:txBody>
      </p:sp>
      <p:sp>
        <p:nvSpPr>
          <p:cNvPr id="6"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Features Used (41)</a:t>
            </a:r>
            <a:endParaRPr lang="en" sz="3600" dirty="0"/>
          </a:p>
        </p:txBody>
      </p:sp>
      <p:sp>
        <p:nvSpPr>
          <p:cNvPr id="7" name="Text Placeholder 1"/>
          <p:cNvSpPr txBox="1">
            <a:spLocks/>
          </p:cNvSpPr>
          <p:nvPr/>
        </p:nvSpPr>
        <p:spPr>
          <a:xfrm>
            <a:off x="5183486" y="757431"/>
            <a:ext cx="3934595" cy="533440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4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SzPct val="100000"/>
              <a:buNone/>
              <a:defRPr sz="12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SzPct val="100000"/>
              <a:buNone/>
              <a:defRPr sz="12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SzPct val="100000"/>
              <a:buNone/>
              <a:defRPr sz="12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SzPct val="100000"/>
              <a:buNone/>
              <a:defRPr sz="12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SzPct val="100000"/>
              <a:buNone/>
              <a:defRPr sz="12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SzPct val="100000"/>
              <a:buNone/>
              <a:defRPr sz="12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SzPct val="100000"/>
              <a:buNone/>
              <a:defRPr sz="12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SzPct val="100000"/>
              <a:buNone/>
              <a:defRPr sz="1200" b="0" i="0" u="none" strike="noStrike" cap="none">
                <a:solidFill>
                  <a:schemeClr val="lt2"/>
                </a:solidFill>
                <a:latin typeface="Arial"/>
                <a:ea typeface="Arial"/>
                <a:cs typeface="Arial"/>
                <a:sym typeface="Arial"/>
              </a:defRPr>
            </a:lvl9pPr>
          </a:lstStyle>
          <a:p>
            <a:pPr marL="457200" indent="-457200">
              <a:lnSpc>
                <a:spcPct val="100000"/>
              </a:lnSpc>
              <a:spcAft>
                <a:spcPts val="600"/>
              </a:spcAft>
              <a:buFont typeface="Arial"/>
              <a:buChar char="•"/>
            </a:pPr>
            <a:r>
              <a:rPr lang="en-US" sz="2400" dirty="0" smtClean="0"/>
              <a:t>Median housing cost</a:t>
            </a:r>
          </a:p>
          <a:p>
            <a:pPr marL="457200" indent="-457200">
              <a:lnSpc>
                <a:spcPct val="100000"/>
              </a:lnSpc>
              <a:spcAft>
                <a:spcPts val="600"/>
              </a:spcAft>
              <a:buFont typeface="Arial"/>
              <a:buChar char="•"/>
            </a:pPr>
            <a:r>
              <a:rPr lang="en-US" sz="2400" dirty="0" smtClean="0"/>
              <a:t>Median housing cost for homeowners</a:t>
            </a:r>
          </a:p>
          <a:p>
            <a:pPr marL="457200" indent="-457200">
              <a:lnSpc>
                <a:spcPct val="100000"/>
              </a:lnSpc>
              <a:spcAft>
                <a:spcPts val="600"/>
              </a:spcAft>
              <a:buFont typeface="Arial"/>
              <a:buChar char="•"/>
            </a:pPr>
            <a:r>
              <a:rPr lang="en-US" sz="2400" dirty="0" smtClean="0"/>
              <a:t>Median housing cost for renters</a:t>
            </a:r>
          </a:p>
          <a:p>
            <a:pPr marL="457200" indent="-457200">
              <a:lnSpc>
                <a:spcPct val="100000"/>
              </a:lnSpc>
              <a:spcAft>
                <a:spcPts val="600"/>
              </a:spcAft>
              <a:buFont typeface="Arial"/>
              <a:buChar char="•"/>
            </a:pPr>
            <a:r>
              <a:rPr lang="en-US" sz="2400" i="1" u="sng" dirty="0" smtClean="0"/>
              <a:t>Walk </a:t>
            </a:r>
            <a:r>
              <a:rPr lang="en-US" sz="2400" i="1" u="sng" dirty="0" smtClean="0"/>
              <a:t>score (1</a:t>
            </a:r>
            <a:r>
              <a:rPr lang="en-US" sz="2400" i="1" u="sng" dirty="0" smtClean="0">
                <a:latin typeface="Symbol" charset="2"/>
                <a:cs typeface="Symbol" charset="2"/>
              </a:rPr>
              <a:t>s</a:t>
            </a:r>
            <a:r>
              <a:rPr lang="en-US" sz="2400" i="1" u="sng" dirty="0" smtClean="0"/>
              <a:t>)</a:t>
            </a:r>
            <a:endParaRPr lang="en-US" sz="2400" i="1" u="sng" dirty="0" smtClean="0"/>
          </a:p>
          <a:p>
            <a:pPr marL="457200" indent="-457200">
              <a:lnSpc>
                <a:spcPct val="100000"/>
              </a:lnSpc>
              <a:spcAft>
                <a:spcPts val="600"/>
              </a:spcAft>
              <a:buFont typeface="Arial"/>
              <a:buChar char="•"/>
            </a:pPr>
            <a:r>
              <a:rPr lang="en-US" sz="2400" dirty="0" smtClean="0"/>
              <a:t>Transit score</a:t>
            </a:r>
          </a:p>
          <a:p>
            <a:pPr marL="457200" indent="-457200">
              <a:lnSpc>
                <a:spcPct val="100000"/>
              </a:lnSpc>
              <a:spcAft>
                <a:spcPts val="600"/>
              </a:spcAft>
              <a:buFont typeface="Arial"/>
              <a:buChar char="•"/>
            </a:pPr>
            <a:r>
              <a:rPr lang="en-US" sz="2400" i="1" u="sng" dirty="0" smtClean="0"/>
              <a:t>Bike </a:t>
            </a:r>
            <a:r>
              <a:rPr lang="en-US" sz="2400" i="1" u="sng" dirty="0" smtClean="0"/>
              <a:t>score (1.5</a:t>
            </a:r>
            <a:r>
              <a:rPr lang="en-US" sz="2400" i="1" u="sng" dirty="0" smtClean="0">
                <a:latin typeface="Symbol" charset="2"/>
                <a:cs typeface="Symbol" charset="2"/>
              </a:rPr>
              <a:t>s</a:t>
            </a:r>
            <a:r>
              <a:rPr lang="en-US" sz="2400" i="1" u="sng" dirty="0" smtClean="0"/>
              <a:t>)</a:t>
            </a:r>
            <a:endParaRPr lang="en-US" sz="2400" i="1" u="sng" dirty="0" smtClean="0"/>
          </a:p>
          <a:p>
            <a:pPr marL="457200" indent="-457200">
              <a:lnSpc>
                <a:spcPct val="100000"/>
              </a:lnSpc>
              <a:spcAft>
                <a:spcPts val="600"/>
              </a:spcAft>
              <a:buFont typeface="Arial"/>
              <a:buChar char="•"/>
            </a:pPr>
            <a:r>
              <a:rPr lang="en-US" sz="2400" dirty="0"/>
              <a:t>T</a:t>
            </a:r>
            <a:r>
              <a:rPr lang="en-US" sz="2400" dirty="0" smtClean="0"/>
              <a:t>otal annual amount spent in parking meters</a:t>
            </a:r>
          </a:p>
          <a:p>
            <a:pPr marL="342900" indent="-342900">
              <a:lnSpc>
                <a:spcPct val="100000"/>
              </a:lnSpc>
              <a:spcAft>
                <a:spcPts val="600"/>
              </a:spcAft>
              <a:buFont typeface="Arial"/>
              <a:buChar char="•"/>
            </a:pPr>
            <a:endParaRPr lang="en-US" sz="2400" dirty="0"/>
          </a:p>
        </p:txBody>
      </p:sp>
    </p:spTree>
    <p:extLst>
      <p:ext uri="{BB962C8B-B14F-4D97-AF65-F5344CB8AC3E}">
        <p14:creationId xmlns:p14="http://schemas.microsoft.com/office/powerpoint/2010/main" val="200812670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840658" y="783347"/>
            <a:ext cx="7462684" cy="5888736"/>
          </a:xfrm>
          <a:prstGeom prst="rect">
            <a:avLst/>
          </a:prstGeom>
          <a:solidFill>
            <a:schemeClr val="tx1"/>
          </a:solidFill>
        </p:spPr>
      </p:pic>
      <p:sp>
        <p:nvSpPr>
          <p:cNvPr id="9"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rtl="0">
              <a:spcBef>
                <a:spcPts val="0"/>
              </a:spcBef>
              <a:buNone/>
            </a:pPr>
            <a:r>
              <a:rPr lang="en-US" sz="3600" dirty="0" smtClean="0"/>
              <a:t>Longevity == Business Success</a:t>
            </a:r>
            <a:endParaRPr lang="en" sz="3600" dirty="0"/>
          </a:p>
        </p:txBody>
      </p:sp>
      <p:sp>
        <p:nvSpPr>
          <p:cNvPr id="11" name="Shape 113"/>
          <p:cNvSpPr txBox="1"/>
          <p:nvPr/>
        </p:nvSpPr>
        <p:spPr>
          <a:xfrm>
            <a:off x="1390507" y="976477"/>
            <a:ext cx="6601299" cy="917504"/>
          </a:xfrm>
          <a:prstGeom prst="rect">
            <a:avLst/>
          </a:prstGeom>
          <a:noFill/>
          <a:ln>
            <a:noFill/>
          </a:ln>
        </p:spPr>
        <p:txBody>
          <a:bodyPr lIns="91425" tIns="91425" rIns="91425" bIns="91425" anchor="t" anchorCtr="0">
            <a:noAutofit/>
          </a:bodyPr>
          <a:lstStyle/>
          <a:p>
            <a:pPr lvl="0" algn="ctr"/>
            <a:r>
              <a:rPr lang="en-US" sz="2400" dirty="0"/>
              <a:t>t</a:t>
            </a:r>
            <a:r>
              <a:rPr lang="en-US" sz="2400" dirty="0" smtClean="0"/>
              <a:t>ypical </a:t>
            </a:r>
            <a:r>
              <a:rPr lang="en-US" sz="2400" dirty="0"/>
              <a:t>b</a:t>
            </a:r>
            <a:r>
              <a:rPr lang="en-US" sz="2400" dirty="0" smtClean="0"/>
              <a:t>usiness age ≈ 8 years</a:t>
            </a:r>
            <a:endParaRPr lang="en" sz="2400" dirty="0"/>
          </a:p>
          <a:p>
            <a:pPr lvl="0" algn="ctr">
              <a:spcBef>
                <a:spcPts val="0"/>
              </a:spcBef>
              <a:buNone/>
            </a:pPr>
            <a:endParaRPr dirty="0"/>
          </a:p>
        </p:txBody>
      </p:sp>
      <p:sp>
        <p:nvSpPr>
          <p:cNvPr id="6" name="Shape 113"/>
          <p:cNvSpPr txBox="1"/>
          <p:nvPr/>
        </p:nvSpPr>
        <p:spPr>
          <a:xfrm>
            <a:off x="4949802" y="2260948"/>
            <a:ext cx="3131091" cy="915354"/>
          </a:xfrm>
          <a:prstGeom prst="rect">
            <a:avLst/>
          </a:prstGeom>
          <a:noFill/>
          <a:ln>
            <a:noFill/>
          </a:ln>
        </p:spPr>
        <p:txBody>
          <a:bodyPr lIns="91425" tIns="91425" rIns="91425" bIns="91425" anchor="t" anchorCtr="0">
            <a:noAutofit/>
          </a:bodyPr>
          <a:lstStyle/>
          <a:p>
            <a:pPr lvl="0" algn="ctr"/>
            <a:r>
              <a:rPr lang="en-US" sz="2400" dirty="0" smtClean="0"/>
              <a:t>56,710 businesses in 313 neighborhoods</a:t>
            </a:r>
            <a:endParaRPr lang="en" sz="2400" dirty="0"/>
          </a:p>
          <a:p>
            <a:pPr lvl="0" algn="ctr">
              <a:spcBef>
                <a:spcPts val="0"/>
              </a:spcBef>
              <a:buNone/>
            </a:pPr>
            <a:endParaRPr dirty="0"/>
          </a:p>
        </p:txBody>
      </p:sp>
    </p:spTree>
    <p:extLst>
      <p:ext uri="{BB962C8B-B14F-4D97-AF65-F5344CB8AC3E}">
        <p14:creationId xmlns:p14="http://schemas.microsoft.com/office/powerpoint/2010/main" val="62367625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cxnSp>
        <p:nvCxnSpPr>
          <p:cNvPr id="16" name="Straight Arrow Connector 15"/>
          <p:cNvCxnSpPr/>
          <p:nvPr/>
        </p:nvCxnSpPr>
        <p:spPr>
          <a:xfrm>
            <a:off x="1559828" y="1879087"/>
            <a:ext cx="0" cy="167363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87986" y="778965"/>
            <a:ext cx="1517904" cy="1082433"/>
            <a:chOff x="436273" y="3298530"/>
            <a:chExt cx="2737922" cy="1952440"/>
          </a:xfrm>
        </p:grpSpPr>
        <p:pic>
          <p:nvPicPr>
            <p:cNvPr id="3" name="Picture 2"/>
            <p:cNvPicPr>
              <a:picLocks noChangeAspect="1"/>
            </p:cNvPicPr>
            <p:nvPr/>
          </p:nvPicPr>
          <p:blipFill>
            <a:blip r:embed="rId3"/>
            <a:stretch>
              <a:fillRect/>
            </a:stretch>
          </p:blipFill>
          <p:spPr>
            <a:xfrm>
              <a:off x="436273" y="4279278"/>
              <a:ext cx="2737921" cy="971692"/>
            </a:xfrm>
            <a:prstGeom prst="rect">
              <a:avLst/>
            </a:prstGeom>
          </p:spPr>
        </p:pic>
        <p:pic>
          <p:nvPicPr>
            <p:cNvPr id="4" name="Picture 3"/>
            <p:cNvPicPr>
              <a:picLocks noChangeAspect="1"/>
            </p:cNvPicPr>
            <p:nvPr/>
          </p:nvPicPr>
          <p:blipFill>
            <a:blip r:embed="rId4"/>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71355" y="3607551"/>
            <a:ext cx="3531170" cy="78916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neighborhood &amp; their businesses</a:t>
            </a:r>
            <a:endParaRPr lang="en-US" sz="2000" dirty="0"/>
          </a:p>
        </p:txBody>
      </p:sp>
      <p:sp>
        <p:nvSpPr>
          <p:cNvPr id="19" name="Shape 110"/>
          <p:cNvSpPr txBox="1">
            <a:spLocks/>
          </p:cNvSpPr>
          <p:nvPr/>
        </p:nvSpPr>
        <p:spPr>
          <a:xfrm>
            <a:off x="-51836" y="1762465"/>
            <a:ext cx="1572786" cy="18368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r"/>
            <a:r>
              <a:rPr lang="en-US" sz="2000" dirty="0" smtClean="0"/>
              <a:t>business age &amp; location, type of business</a:t>
            </a:r>
            <a:endParaRPr lang="en" sz="2000" dirty="0"/>
          </a:p>
        </p:txBody>
      </p:sp>
    </p:spTree>
    <p:extLst>
      <p:ext uri="{BB962C8B-B14F-4D97-AF65-F5344CB8AC3E}">
        <p14:creationId xmlns:p14="http://schemas.microsoft.com/office/powerpoint/2010/main" val="76448557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783644" y="1441203"/>
            <a:ext cx="2151187" cy="424926"/>
          </a:xfrm>
          <a:prstGeom prst="rect">
            <a:avLst/>
          </a:prstGeom>
          <a:solidFill>
            <a:schemeClr val="tx1"/>
          </a:solidFill>
        </p:spPr>
      </p:pic>
      <p:pic>
        <p:nvPicPr>
          <p:cNvPr id="74" name="Shape 74"/>
          <p:cNvPicPr preferRelativeResize="0">
            <a:picLocks noChangeAspect="1"/>
          </p:cNvPicPr>
          <p:nvPr/>
        </p:nvPicPr>
        <p:blipFill>
          <a:blip r:embed="rId4">
            <a:alphaModFix/>
          </a:blip>
          <a:stretch>
            <a:fillRect/>
          </a:stretch>
        </p:blipFill>
        <p:spPr>
          <a:xfrm>
            <a:off x="1783644" y="727133"/>
            <a:ext cx="1512299" cy="728854"/>
          </a:xfrm>
          <a:prstGeom prst="rect">
            <a:avLst/>
          </a:prstGeom>
          <a:noFill/>
          <a:ln>
            <a:noFill/>
          </a:ln>
        </p:spPr>
      </p:pic>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87986" y="778965"/>
            <a:ext cx="1517904" cy="1082433"/>
            <a:chOff x="436273" y="3298530"/>
            <a:chExt cx="2737922" cy="1952440"/>
          </a:xfrm>
        </p:grpSpPr>
        <p:pic>
          <p:nvPicPr>
            <p:cNvPr id="3" name="Picture 2"/>
            <p:cNvPicPr>
              <a:picLocks noChangeAspect="1"/>
            </p:cNvPicPr>
            <p:nvPr/>
          </p:nvPicPr>
          <p:blipFill>
            <a:blip r:embed="rId5"/>
            <a:stretch>
              <a:fillRect/>
            </a:stretch>
          </p:blipFill>
          <p:spPr>
            <a:xfrm>
              <a:off x="436273" y="4279278"/>
              <a:ext cx="2737921" cy="971692"/>
            </a:xfrm>
            <a:prstGeom prst="rect">
              <a:avLst/>
            </a:prstGeom>
          </p:spPr>
        </p:pic>
        <p:pic>
          <p:nvPicPr>
            <p:cNvPr id="4" name="Picture 3"/>
            <p:cNvPicPr>
              <a:picLocks noChangeAspect="1"/>
            </p:cNvPicPr>
            <p:nvPr/>
          </p:nvPicPr>
          <p:blipFill>
            <a:blip r:embed="rId6"/>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71355" y="3607551"/>
            <a:ext cx="3531170" cy="78916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neighborhood &amp; their businesses</a:t>
            </a:r>
            <a:endParaRPr lang="en-US" sz="2000" dirty="0"/>
          </a:p>
        </p:txBody>
      </p:sp>
      <p:sp>
        <p:nvSpPr>
          <p:cNvPr id="15" name="Shape 110"/>
          <p:cNvSpPr txBox="1">
            <a:spLocks/>
          </p:cNvSpPr>
          <p:nvPr/>
        </p:nvSpPr>
        <p:spPr>
          <a:xfrm>
            <a:off x="2104371" y="1747602"/>
            <a:ext cx="2098045" cy="18446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000" dirty="0"/>
              <a:t>p</a:t>
            </a:r>
            <a:r>
              <a:rPr lang="en-US" sz="2000" dirty="0" smtClean="0"/>
              <a:t>opulation, housing, income, &amp; employment </a:t>
            </a:r>
            <a:r>
              <a:rPr lang="en-US" sz="2000" dirty="0"/>
              <a:t>data; walk/bike/transit </a:t>
            </a:r>
            <a:r>
              <a:rPr lang="en-US" sz="2000" dirty="0" smtClean="0"/>
              <a:t>scores</a:t>
            </a:r>
            <a:endParaRPr lang="en" sz="2000" dirty="0"/>
          </a:p>
        </p:txBody>
      </p:sp>
      <p:sp>
        <p:nvSpPr>
          <p:cNvPr id="19" name="Shape 110"/>
          <p:cNvSpPr txBox="1">
            <a:spLocks/>
          </p:cNvSpPr>
          <p:nvPr/>
        </p:nvSpPr>
        <p:spPr>
          <a:xfrm>
            <a:off x="-51836" y="1762465"/>
            <a:ext cx="1572786" cy="18368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r"/>
            <a:r>
              <a:rPr lang="en-US" sz="2000" dirty="0" smtClean="0"/>
              <a:t>business age &amp; location, type of business</a:t>
            </a:r>
            <a:endParaRPr lang="en" sz="2000" dirty="0"/>
          </a:p>
        </p:txBody>
      </p:sp>
      <p:cxnSp>
        <p:nvCxnSpPr>
          <p:cNvPr id="31" name="Straight Arrow Connector 30"/>
          <p:cNvCxnSpPr/>
          <p:nvPr/>
        </p:nvCxnSpPr>
        <p:spPr>
          <a:xfrm>
            <a:off x="2091130" y="1879087"/>
            <a:ext cx="0" cy="1671394"/>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1559828" y="1879087"/>
            <a:ext cx="0" cy="167363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448557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cxnSp>
        <p:nvCxnSpPr>
          <p:cNvPr id="105" name="Straight Arrow Connector 104"/>
          <p:cNvCxnSpPr/>
          <p:nvPr/>
        </p:nvCxnSpPr>
        <p:spPr>
          <a:xfrm>
            <a:off x="1822521" y="4268806"/>
            <a:ext cx="0" cy="152676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559828" y="1879087"/>
            <a:ext cx="0" cy="167363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87986" y="778965"/>
            <a:ext cx="1517904" cy="1082433"/>
            <a:chOff x="436273" y="3298530"/>
            <a:chExt cx="2737922" cy="1952440"/>
          </a:xfrm>
        </p:grpSpPr>
        <p:pic>
          <p:nvPicPr>
            <p:cNvPr id="3" name="Picture 2"/>
            <p:cNvPicPr>
              <a:picLocks noChangeAspect="1"/>
            </p:cNvPicPr>
            <p:nvPr/>
          </p:nvPicPr>
          <p:blipFill>
            <a:blip r:embed="rId3"/>
            <a:stretch>
              <a:fillRect/>
            </a:stretch>
          </p:blipFill>
          <p:spPr>
            <a:xfrm>
              <a:off x="436273" y="4279278"/>
              <a:ext cx="2737921" cy="971692"/>
            </a:xfrm>
            <a:prstGeom prst="rect">
              <a:avLst/>
            </a:prstGeom>
          </p:spPr>
        </p:pic>
        <p:pic>
          <p:nvPicPr>
            <p:cNvPr id="4" name="Picture 3"/>
            <p:cNvPicPr>
              <a:picLocks noChangeAspect="1"/>
            </p:cNvPicPr>
            <p:nvPr/>
          </p:nvPicPr>
          <p:blipFill>
            <a:blip r:embed="rId4"/>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71355" y="3607551"/>
            <a:ext cx="3531170" cy="78916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neighborhood &amp; their businesses</a:t>
            </a:r>
            <a:endParaRPr lang="en-US" sz="2000" dirty="0"/>
          </a:p>
        </p:txBody>
      </p:sp>
      <p:sp>
        <p:nvSpPr>
          <p:cNvPr id="15" name="Shape 110"/>
          <p:cNvSpPr txBox="1">
            <a:spLocks/>
          </p:cNvSpPr>
          <p:nvPr/>
        </p:nvSpPr>
        <p:spPr>
          <a:xfrm>
            <a:off x="2104371" y="1747602"/>
            <a:ext cx="2098045" cy="18446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000" dirty="0"/>
              <a:t>p</a:t>
            </a:r>
            <a:r>
              <a:rPr lang="en-US" sz="2000" dirty="0" smtClean="0"/>
              <a:t>opulation, housing, income, &amp; employment </a:t>
            </a:r>
            <a:r>
              <a:rPr lang="en-US" sz="2000" dirty="0"/>
              <a:t>data; walk/bike/transit </a:t>
            </a:r>
            <a:r>
              <a:rPr lang="en-US" sz="2000" dirty="0" smtClean="0"/>
              <a:t>scores</a:t>
            </a:r>
            <a:endParaRPr lang="en" sz="2000" dirty="0"/>
          </a:p>
        </p:txBody>
      </p:sp>
      <p:sp>
        <p:nvSpPr>
          <p:cNvPr id="19" name="Shape 110"/>
          <p:cNvSpPr txBox="1">
            <a:spLocks/>
          </p:cNvSpPr>
          <p:nvPr/>
        </p:nvSpPr>
        <p:spPr>
          <a:xfrm>
            <a:off x="-51836" y="1762465"/>
            <a:ext cx="1572786" cy="18368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r"/>
            <a:r>
              <a:rPr lang="en-US" sz="2000" dirty="0" smtClean="0"/>
              <a:t>business age &amp; location, type of business</a:t>
            </a:r>
            <a:endParaRPr lang="en" sz="2000" dirty="0"/>
          </a:p>
        </p:txBody>
      </p:sp>
      <p:sp>
        <p:nvSpPr>
          <p:cNvPr id="30" name="Alternate Process 29"/>
          <p:cNvSpPr/>
          <p:nvPr/>
        </p:nvSpPr>
        <p:spPr>
          <a:xfrm>
            <a:off x="175025" y="5831081"/>
            <a:ext cx="3297913" cy="79602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business ages</a:t>
            </a:r>
            <a:endParaRPr lang="en-US" sz="2000" dirty="0"/>
          </a:p>
        </p:txBody>
      </p:sp>
      <p:cxnSp>
        <p:nvCxnSpPr>
          <p:cNvPr id="31" name="Straight Arrow Connector 30"/>
          <p:cNvCxnSpPr/>
          <p:nvPr/>
        </p:nvCxnSpPr>
        <p:spPr>
          <a:xfrm>
            <a:off x="2091130" y="1879087"/>
            <a:ext cx="0" cy="1671394"/>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a:blip r:embed="rId5"/>
          <a:stretch>
            <a:fillRect/>
          </a:stretch>
        </p:blipFill>
        <p:spPr>
          <a:xfrm>
            <a:off x="521772" y="4474199"/>
            <a:ext cx="1188720" cy="1188720"/>
          </a:xfrm>
          <a:prstGeom prst="rect">
            <a:avLst/>
          </a:prstGeom>
        </p:spPr>
      </p:pic>
      <p:pic>
        <p:nvPicPr>
          <p:cNvPr id="24" name="Picture 23"/>
          <p:cNvPicPr>
            <a:picLocks noChangeAspect="1"/>
          </p:cNvPicPr>
          <p:nvPr/>
        </p:nvPicPr>
        <p:blipFill>
          <a:blip r:embed="rId6"/>
          <a:stretch>
            <a:fillRect/>
          </a:stretch>
        </p:blipFill>
        <p:spPr>
          <a:xfrm>
            <a:off x="1930613" y="4470387"/>
            <a:ext cx="1188720" cy="1188720"/>
          </a:xfrm>
          <a:prstGeom prst="rect">
            <a:avLst/>
          </a:prstGeom>
        </p:spPr>
      </p:pic>
      <p:pic>
        <p:nvPicPr>
          <p:cNvPr id="25" name="Picture 24"/>
          <p:cNvPicPr>
            <a:picLocks noChangeAspect="1"/>
          </p:cNvPicPr>
          <p:nvPr/>
        </p:nvPicPr>
        <p:blipFill>
          <a:blip r:embed="rId7"/>
          <a:stretch>
            <a:fillRect/>
          </a:stretch>
        </p:blipFill>
        <p:spPr>
          <a:xfrm>
            <a:off x="1783644" y="1441203"/>
            <a:ext cx="2151187" cy="424926"/>
          </a:xfrm>
          <a:prstGeom prst="rect">
            <a:avLst/>
          </a:prstGeom>
          <a:solidFill>
            <a:schemeClr val="tx1"/>
          </a:solidFill>
        </p:spPr>
      </p:pic>
      <p:pic>
        <p:nvPicPr>
          <p:cNvPr id="26" name="Shape 74"/>
          <p:cNvPicPr preferRelativeResize="0">
            <a:picLocks noChangeAspect="1"/>
          </p:cNvPicPr>
          <p:nvPr/>
        </p:nvPicPr>
        <p:blipFill>
          <a:blip r:embed="rId8">
            <a:alphaModFix/>
          </a:blip>
          <a:stretch>
            <a:fillRect/>
          </a:stretch>
        </p:blipFill>
        <p:spPr>
          <a:xfrm>
            <a:off x="1783644" y="727133"/>
            <a:ext cx="1512299" cy="728854"/>
          </a:xfrm>
          <a:prstGeom prst="rect">
            <a:avLst/>
          </a:prstGeom>
          <a:noFill/>
          <a:ln>
            <a:noFill/>
          </a:ln>
        </p:spPr>
      </p:pic>
    </p:spTree>
    <p:extLst>
      <p:ext uri="{BB962C8B-B14F-4D97-AF65-F5344CB8AC3E}">
        <p14:creationId xmlns:p14="http://schemas.microsoft.com/office/powerpoint/2010/main" val="76448557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cxnSp>
        <p:nvCxnSpPr>
          <p:cNvPr id="128" name="Straight Arrow Connector 127"/>
          <p:cNvCxnSpPr/>
          <p:nvPr/>
        </p:nvCxnSpPr>
        <p:spPr>
          <a:xfrm>
            <a:off x="3369268" y="6236723"/>
            <a:ext cx="1321791" cy="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1822521" y="4268806"/>
            <a:ext cx="0" cy="152676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559828" y="1879087"/>
            <a:ext cx="0" cy="167363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87986" y="778965"/>
            <a:ext cx="1517904" cy="1082433"/>
            <a:chOff x="436273" y="3298530"/>
            <a:chExt cx="2737922" cy="1952440"/>
          </a:xfrm>
        </p:grpSpPr>
        <p:pic>
          <p:nvPicPr>
            <p:cNvPr id="3" name="Picture 2"/>
            <p:cNvPicPr>
              <a:picLocks noChangeAspect="1"/>
            </p:cNvPicPr>
            <p:nvPr/>
          </p:nvPicPr>
          <p:blipFill>
            <a:blip r:embed="rId3"/>
            <a:stretch>
              <a:fillRect/>
            </a:stretch>
          </p:blipFill>
          <p:spPr>
            <a:xfrm>
              <a:off x="436273" y="4279278"/>
              <a:ext cx="2737921" cy="971692"/>
            </a:xfrm>
            <a:prstGeom prst="rect">
              <a:avLst/>
            </a:prstGeom>
          </p:spPr>
        </p:pic>
        <p:pic>
          <p:nvPicPr>
            <p:cNvPr id="4" name="Picture 3"/>
            <p:cNvPicPr>
              <a:picLocks noChangeAspect="1"/>
            </p:cNvPicPr>
            <p:nvPr/>
          </p:nvPicPr>
          <p:blipFill>
            <a:blip r:embed="rId4"/>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71355" y="3607551"/>
            <a:ext cx="3531170" cy="78916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neighborhood &amp; their businesses</a:t>
            </a:r>
            <a:endParaRPr lang="en-US" sz="2000" dirty="0"/>
          </a:p>
        </p:txBody>
      </p:sp>
      <p:sp>
        <p:nvSpPr>
          <p:cNvPr id="15" name="Shape 110"/>
          <p:cNvSpPr txBox="1">
            <a:spLocks/>
          </p:cNvSpPr>
          <p:nvPr/>
        </p:nvSpPr>
        <p:spPr>
          <a:xfrm>
            <a:off x="2104371" y="1747602"/>
            <a:ext cx="2098045" cy="18446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000" dirty="0"/>
              <a:t>p</a:t>
            </a:r>
            <a:r>
              <a:rPr lang="en-US" sz="2000" dirty="0" smtClean="0"/>
              <a:t>opulation, housing, income, &amp; employment </a:t>
            </a:r>
            <a:r>
              <a:rPr lang="en-US" sz="2000" dirty="0"/>
              <a:t>data; walk/bike/transit </a:t>
            </a:r>
            <a:r>
              <a:rPr lang="en-US" sz="2000" dirty="0" smtClean="0"/>
              <a:t>scores</a:t>
            </a:r>
            <a:endParaRPr lang="en" sz="2000" dirty="0"/>
          </a:p>
        </p:txBody>
      </p:sp>
      <p:sp>
        <p:nvSpPr>
          <p:cNvPr id="19" name="Shape 110"/>
          <p:cNvSpPr txBox="1">
            <a:spLocks/>
          </p:cNvSpPr>
          <p:nvPr/>
        </p:nvSpPr>
        <p:spPr>
          <a:xfrm>
            <a:off x="-51836" y="1762465"/>
            <a:ext cx="1572786" cy="18368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r"/>
            <a:r>
              <a:rPr lang="en-US" sz="2000" dirty="0" smtClean="0"/>
              <a:t>business age &amp; location, type of business</a:t>
            </a:r>
            <a:endParaRPr lang="en" sz="2000" dirty="0"/>
          </a:p>
        </p:txBody>
      </p:sp>
      <p:sp>
        <p:nvSpPr>
          <p:cNvPr id="30" name="Alternate Process 29"/>
          <p:cNvSpPr/>
          <p:nvPr/>
        </p:nvSpPr>
        <p:spPr>
          <a:xfrm>
            <a:off x="175025" y="5831081"/>
            <a:ext cx="3297913" cy="79602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business ages</a:t>
            </a:r>
            <a:endParaRPr lang="en-US" sz="2000" dirty="0"/>
          </a:p>
        </p:txBody>
      </p:sp>
      <p:cxnSp>
        <p:nvCxnSpPr>
          <p:cNvPr id="31" name="Straight Arrow Connector 30"/>
          <p:cNvCxnSpPr/>
          <p:nvPr/>
        </p:nvCxnSpPr>
        <p:spPr>
          <a:xfrm>
            <a:off x="2091130" y="1879087"/>
            <a:ext cx="0" cy="1671394"/>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4" name="Alternate Process 33"/>
          <p:cNvSpPr/>
          <p:nvPr/>
        </p:nvSpPr>
        <p:spPr>
          <a:xfrm>
            <a:off x="4755852" y="5709266"/>
            <a:ext cx="4289339" cy="1019154"/>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c</a:t>
            </a:r>
            <a:r>
              <a:rPr lang="en-US" sz="2000" dirty="0" smtClean="0"/>
              <a:t>alculate WhereSIOUS score (scaled from predicted business age) for each </a:t>
            </a:r>
            <a:r>
              <a:rPr lang="en-US" sz="2000" dirty="0"/>
              <a:t>neighborhood</a:t>
            </a:r>
          </a:p>
        </p:txBody>
      </p:sp>
      <p:pic>
        <p:nvPicPr>
          <p:cNvPr id="23" name="Picture 22"/>
          <p:cNvPicPr>
            <a:picLocks noChangeAspect="1"/>
          </p:cNvPicPr>
          <p:nvPr/>
        </p:nvPicPr>
        <p:blipFill>
          <a:blip r:embed="rId5"/>
          <a:stretch>
            <a:fillRect/>
          </a:stretch>
        </p:blipFill>
        <p:spPr>
          <a:xfrm>
            <a:off x="521772" y="4474199"/>
            <a:ext cx="1188720" cy="1188720"/>
          </a:xfrm>
          <a:prstGeom prst="rect">
            <a:avLst/>
          </a:prstGeom>
        </p:spPr>
      </p:pic>
      <p:pic>
        <p:nvPicPr>
          <p:cNvPr id="24" name="Picture 23"/>
          <p:cNvPicPr>
            <a:picLocks noChangeAspect="1"/>
          </p:cNvPicPr>
          <p:nvPr/>
        </p:nvPicPr>
        <p:blipFill>
          <a:blip r:embed="rId6"/>
          <a:stretch>
            <a:fillRect/>
          </a:stretch>
        </p:blipFill>
        <p:spPr>
          <a:xfrm>
            <a:off x="1930613" y="4470387"/>
            <a:ext cx="1188720" cy="1188720"/>
          </a:xfrm>
          <a:prstGeom prst="rect">
            <a:avLst/>
          </a:prstGeom>
        </p:spPr>
      </p:pic>
      <p:pic>
        <p:nvPicPr>
          <p:cNvPr id="25" name="Picture 24"/>
          <p:cNvPicPr>
            <a:picLocks noChangeAspect="1"/>
          </p:cNvPicPr>
          <p:nvPr/>
        </p:nvPicPr>
        <p:blipFill>
          <a:blip r:embed="rId7"/>
          <a:stretch>
            <a:fillRect/>
          </a:stretch>
        </p:blipFill>
        <p:spPr>
          <a:xfrm>
            <a:off x="1783644" y="1441203"/>
            <a:ext cx="2151187" cy="424926"/>
          </a:xfrm>
          <a:prstGeom prst="rect">
            <a:avLst/>
          </a:prstGeom>
          <a:solidFill>
            <a:schemeClr val="tx1"/>
          </a:solidFill>
        </p:spPr>
      </p:pic>
      <p:pic>
        <p:nvPicPr>
          <p:cNvPr id="26" name="Shape 74"/>
          <p:cNvPicPr preferRelativeResize="0">
            <a:picLocks noChangeAspect="1"/>
          </p:cNvPicPr>
          <p:nvPr/>
        </p:nvPicPr>
        <p:blipFill>
          <a:blip r:embed="rId8">
            <a:alphaModFix/>
          </a:blip>
          <a:stretch>
            <a:fillRect/>
          </a:stretch>
        </p:blipFill>
        <p:spPr>
          <a:xfrm>
            <a:off x="1783644" y="727133"/>
            <a:ext cx="1512299" cy="728854"/>
          </a:xfrm>
          <a:prstGeom prst="rect">
            <a:avLst/>
          </a:prstGeom>
          <a:noFill/>
          <a:ln>
            <a:noFill/>
          </a:ln>
        </p:spPr>
      </p:pic>
    </p:spTree>
    <p:extLst>
      <p:ext uri="{BB962C8B-B14F-4D97-AF65-F5344CB8AC3E}">
        <p14:creationId xmlns:p14="http://schemas.microsoft.com/office/powerpoint/2010/main" val="7644855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cxnSp>
        <p:nvCxnSpPr>
          <p:cNvPr id="128" name="Straight Arrow Connector 127"/>
          <p:cNvCxnSpPr/>
          <p:nvPr/>
        </p:nvCxnSpPr>
        <p:spPr>
          <a:xfrm>
            <a:off x="3369268" y="6236723"/>
            <a:ext cx="1321791" cy="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1822521" y="4268806"/>
            <a:ext cx="0" cy="152676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559828" y="1879087"/>
            <a:ext cx="0" cy="167363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87986" y="778965"/>
            <a:ext cx="1517904" cy="1082433"/>
            <a:chOff x="436273" y="3298530"/>
            <a:chExt cx="2737922" cy="1952440"/>
          </a:xfrm>
        </p:grpSpPr>
        <p:pic>
          <p:nvPicPr>
            <p:cNvPr id="3" name="Picture 2"/>
            <p:cNvPicPr>
              <a:picLocks noChangeAspect="1"/>
            </p:cNvPicPr>
            <p:nvPr/>
          </p:nvPicPr>
          <p:blipFill>
            <a:blip r:embed="rId3"/>
            <a:stretch>
              <a:fillRect/>
            </a:stretch>
          </p:blipFill>
          <p:spPr>
            <a:xfrm>
              <a:off x="436273" y="4279278"/>
              <a:ext cx="2737921" cy="971692"/>
            </a:xfrm>
            <a:prstGeom prst="rect">
              <a:avLst/>
            </a:prstGeom>
          </p:spPr>
        </p:pic>
        <p:pic>
          <p:nvPicPr>
            <p:cNvPr id="4" name="Picture 3"/>
            <p:cNvPicPr>
              <a:picLocks noChangeAspect="1"/>
            </p:cNvPicPr>
            <p:nvPr/>
          </p:nvPicPr>
          <p:blipFill>
            <a:blip r:embed="rId4"/>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71355" y="3607551"/>
            <a:ext cx="3531170" cy="78916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neighborhood &amp; their businesses</a:t>
            </a:r>
            <a:endParaRPr lang="en-US" sz="2000" dirty="0"/>
          </a:p>
        </p:txBody>
      </p:sp>
      <p:sp>
        <p:nvSpPr>
          <p:cNvPr id="15" name="Shape 110"/>
          <p:cNvSpPr txBox="1">
            <a:spLocks/>
          </p:cNvSpPr>
          <p:nvPr/>
        </p:nvSpPr>
        <p:spPr>
          <a:xfrm>
            <a:off x="2104371" y="1747602"/>
            <a:ext cx="2098045" cy="18446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000" dirty="0"/>
              <a:t>p</a:t>
            </a:r>
            <a:r>
              <a:rPr lang="en-US" sz="2000" dirty="0" smtClean="0"/>
              <a:t>opulation, housing, income, &amp; employment </a:t>
            </a:r>
            <a:r>
              <a:rPr lang="en-US" sz="2000" dirty="0"/>
              <a:t>data; walk/bike/transit </a:t>
            </a:r>
            <a:r>
              <a:rPr lang="en-US" sz="2000" dirty="0" smtClean="0"/>
              <a:t>scores</a:t>
            </a:r>
            <a:endParaRPr lang="en" sz="2000" dirty="0"/>
          </a:p>
        </p:txBody>
      </p:sp>
      <p:sp>
        <p:nvSpPr>
          <p:cNvPr id="19" name="Shape 110"/>
          <p:cNvSpPr txBox="1">
            <a:spLocks/>
          </p:cNvSpPr>
          <p:nvPr/>
        </p:nvSpPr>
        <p:spPr>
          <a:xfrm>
            <a:off x="-51836" y="1762465"/>
            <a:ext cx="1572786" cy="18368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r"/>
            <a:r>
              <a:rPr lang="en-US" sz="2000" dirty="0" smtClean="0"/>
              <a:t>business age &amp; location, type of business</a:t>
            </a:r>
            <a:endParaRPr lang="en" sz="2000" dirty="0"/>
          </a:p>
        </p:txBody>
      </p:sp>
      <p:sp>
        <p:nvSpPr>
          <p:cNvPr id="30" name="Alternate Process 29"/>
          <p:cNvSpPr/>
          <p:nvPr/>
        </p:nvSpPr>
        <p:spPr>
          <a:xfrm>
            <a:off x="175025" y="5831081"/>
            <a:ext cx="3297913" cy="79602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business ages</a:t>
            </a:r>
            <a:endParaRPr lang="en-US" sz="2000" dirty="0"/>
          </a:p>
        </p:txBody>
      </p:sp>
      <p:cxnSp>
        <p:nvCxnSpPr>
          <p:cNvPr id="31" name="Straight Arrow Connector 30"/>
          <p:cNvCxnSpPr/>
          <p:nvPr/>
        </p:nvCxnSpPr>
        <p:spPr>
          <a:xfrm>
            <a:off x="2091130" y="1879087"/>
            <a:ext cx="0" cy="1671394"/>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4" name="Alternate Process 33"/>
          <p:cNvSpPr/>
          <p:nvPr/>
        </p:nvSpPr>
        <p:spPr>
          <a:xfrm>
            <a:off x="4755852" y="5709266"/>
            <a:ext cx="4289339" cy="1019154"/>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c</a:t>
            </a:r>
            <a:r>
              <a:rPr lang="en-US" sz="2000" dirty="0" smtClean="0"/>
              <a:t>alculate WhereSIOUS score (scaled from predicted business age) for each neighborhood</a:t>
            </a:r>
            <a:endParaRPr lang="en-US" sz="2000" dirty="0"/>
          </a:p>
        </p:txBody>
      </p:sp>
      <p:sp>
        <p:nvSpPr>
          <p:cNvPr id="56" name="Alternate Process 55"/>
          <p:cNvSpPr/>
          <p:nvPr/>
        </p:nvSpPr>
        <p:spPr>
          <a:xfrm>
            <a:off x="4431885" y="4152183"/>
            <a:ext cx="3693238" cy="825607"/>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a:t>u</a:t>
            </a:r>
            <a:r>
              <a:rPr lang="en-US" sz="2400" dirty="0" smtClean="0"/>
              <a:t>ser enters a business type (&amp; optional address)</a:t>
            </a:r>
            <a:endParaRPr lang="en-US" sz="2400" dirty="0"/>
          </a:p>
        </p:txBody>
      </p:sp>
      <p:pic>
        <p:nvPicPr>
          <p:cNvPr id="23" name="Picture 22"/>
          <p:cNvPicPr>
            <a:picLocks noChangeAspect="1"/>
          </p:cNvPicPr>
          <p:nvPr/>
        </p:nvPicPr>
        <p:blipFill>
          <a:blip r:embed="rId5"/>
          <a:stretch>
            <a:fillRect/>
          </a:stretch>
        </p:blipFill>
        <p:spPr>
          <a:xfrm>
            <a:off x="521772" y="4474199"/>
            <a:ext cx="1188720" cy="1188720"/>
          </a:xfrm>
          <a:prstGeom prst="rect">
            <a:avLst/>
          </a:prstGeom>
        </p:spPr>
      </p:pic>
      <p:pic>
        <p:nvPicPr>
          <p:cNvPr id="24" name="Picture 23"/>
          <p:cNvPicPr>
            <a:picLocks noChangeAspect="1"/>
          </p:cNvPicPr>
          <p:nvPr/>
        </p:nvPicPr>
        <p:blipFill>
          <a:blip r:embed="rId6"/>
          <a:stretch>
            <a:fillRect/>
          </a:stretch>
        </p:blipFill>
        <p:spPr>
          <a:xfrm>
            <a:off x="1930613" y="4470387"/>
            <a:ext cx="1188720" cy="1188720"/>
          </a:xfrm>
          <a:prstGeom prst="rect">
            <a:avLst/>
          </a:prstGeom>
        </p:spPr>
      </p:pic>
      <p:pic>
        <p:nvPicPr>
          <p:cNvPr id="25" name="Picture 24"/>
          <p:cNvPicPr>
            <a:picLocks noChangeAspect="1"/>
          </p:cNvPicPr>
          <p:nvPr/>
        </p:nvPicPr>
        <p:blipFill>
          <a:blip r:embed="rId7"/>
          <a:stretch>
            <a:fillRect/>
          </a:stretch>
        </p:blipFill>
        <p:spPr>
          <a:xfrm>
            <a:off x="1783644" y="1441203"/>
            <a:ext cx="2151187" cy="424926"/>
          </a:xfrm>
          <a:prstGeom prst="rect">
            <a:avLst/>
          </a:prstGeom>
          <a:solidFill>
            <a:schemeClr val="tx1"/>
          </a:solidFill>
        </p:spPr>
      </p:pic>
      <p:pic>
        <p:nvPicPr>
          <p:cNvPr id="26" name="Shape 74"/>
          <p:cNvPicPr preferRelativeResize="0">
            <a:picLocks noChangeAspect="1"/>
          </p:cNvPicPr>
          <p:nvPr/>
        </p:nvPicPr>
        <p:blipFill>
          <a:blip r:embed="rId8">
            <a:alphaModFix/>
          </a:blip>
          <a:stretch>
            <a:fillRect/>
          </a:stretch>
        </p:blipFill>
        <p:spPr>
          <a:xfrm>
            <a:off x="1783644" y="727133"/>
            <a:ext cx="1512299" cy="728854"/>
          </a:xfrm>
          <a:prstGeom prst="rect">
            <a:avLst/>
          </a:prstGeom>
          <a:noFill/>
          <a:ln>
            <a:noFill/>
          </a:ln>
        </p:spPr>
      </p:pic>
    </p:spTree>
    <p:extLst>
      <p:ext uri="{BB962C8B-B14F-4D97-AF65-F5344CB8AC3E}">
        <p14:creationId xmlns:p14="http://schemas.microsoft.com/office/powerpoint/2010/main" val="76448557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cxnSp>
        <p:nvCxnSpPr>
          <p:cNvPr id="128" name="Straight Arrow Connector 127"/>
          <p:cNvCxnSpPr/>
          <p:nvPr/>
        </p:nvCxnSpPr>
        <p:spPr>
          <a:xfrm>
            <a:off x="3369268" y="6236723"/>
            <a:ext cx="1321791" cy="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8298054" y="2495527"/>
            <a:ext cx="0" cy="3240594"/>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1822521" y="4268806"/>
            <a:ext cx="0" cy="152676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559828" y="1879087"/>
            <a:ext cx="0" cy="167363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87986" y="778965"/>
            <a:ext cx="1517904" cy="1082433"/>
            <a:chOff x="436273" y="3298530"/>
            <a:chExt cx="2737922" cy="1952440"/>
          </a:xfrm>
        </p:grpSpPr>
        <p:pic>
          <p:nvPicPr>
            <p:cNvPr id="3" name="Picture 2"/>
            <p:cNvPicPr>
              <a:picLocks noChangeAspect="1"/>
            </p:cNvPicPr>
            <p:nvPr/>
          </p:nvPicPr>
          <p:blipFill>
            <a:blip r:embed="rId3"/>
            <a:stretch>
              <a:fillRect/>
            </a:stretch>
          </p:blipFill>
          <p:spPr>
            <a:xfrm>
              <a:off x="436273" y="4279278"/>
              <a:ext cx="2737921" cy="971692"/>
            </a:xfrm>
            <a:prstGeom prst="rect">
              <a:avLst/>
            </a:prstGeom>
          </p:spPr>
        </p:pic>
        <p:pic>
          <p:nvPicPr>
            <p:cNvPr id="4" name="Picture 3"/>
            <p:cNvPicPr>
              <a:picLocks noChangeAspect="1"/>
            </p:cNvPicPr>
            <p:nvPr/>
          </p:nvPicPr>
          <p:blipFill>
            <a:blip r:embed="rId4"/>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71355" y="3607551"/>
            <a:ext cx="3531170" cy="78916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neighborhood &amp; their businesses</a:t>
            </a:r>
            <a:endParaRPr lang="en-US" sz="2000" dirty="0"/>
          </a:p>
        </p:txBody>
      </p:sp>
      <p:sp>
        <p:nvSpPr>
          <p:cNvPr id="15" name="Shape 110"/>
          <p:cNvSpPr txBox="1">
            <a:spLocks/>
          </p:cNvSpPr>
          <p:nvPr/>
        </p:nvSpPr>
        <p:spPr>
          <a:xfrm>
            <a:off x="2104371" y="1747602"/>
            <a:ext cx="2098045" cy="18446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000" dirty="0"/>
              <a:t>p</a:t>
            </a:r>
            <a:r>
              <a:rPr lang="en-US" sz="2000" dirty="0" smtClean="0"/>
              <a:t>opulation, housing, income, &amp; employment </a:t>
            </a:r>
            <a:r>
              <a:rPr lang="en-US" sz="2000" dirty="0"/>
              <a:t>data; walk/bike/transit </a:t>
            </a:r>
            <a:r>
              <a:rPr lang="en-US" sz="2000" dirty="0" smtClean="0"/>
              <a:t>scores</a:t>
            </a:r>
            <a:endParaRPr lang="en" sz="2000" dirty="0"/>
          </a:p>
        </p:txBody>
      </p:sp>
      <p:sp>
        <p:nvSpPr>
          <p:cNvPr id="19" name="Shape 110"/>
          <p:cNvSpPr txBox="1">
            <a:spLocks/>
          </p:cNvSpPr>
          <p:nvPr/>
        </p:nvSpPr>
        <p:spPr>
          <a:xfrm>
            <a:off x="-51836" y="1762465"/>
            <a:ext cx="1572786" cy="18368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r"/>
            <a:r>
              <a:rPr lang="en-US" sz="2000" dirty="0" smtClean="0"/>
              <a:t>business age &amp; location, type of business</a:t>
            </a:r>
            <a:endParaRPr lang="en" sz="2000" dirty="0"/>
          </a:p>
        </p:txBody>
      </p:sp>
      <p:cxnSp>
        <p:nvCxnSpPr>
          <p:cNvPr id="20" name="Straight Arrow Connector 19"/>
          <p:cNvCxnSpPr/>
          <p:nvPr/>
        </p:nvCxnSpPr>
        <p:spPr>
          <a:xfrm flipV="1">
            <a:off x="5526785" y="2495527"/>
            <a:ext cx="0" cy="190119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0" name="Alternate Process 29"/>
          <p:cNvSpPr/>
          <p:nvPr/>
        </p:nvSpPr>
        <p:spPr>
          <a:xfrm>
            <a:off x="175025" y="5831081"/>
            <a:ext cx="3297913" cy="796026"/>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business ages</a:t>
            </a:r>
            <a:endParaRPr lang="en-US" sz="2000" dirty="0"/>
          </a:p>
        </p:txBody>
      </p:sp>
      <p:cxnSp>
        <p:nvCxnSpPr>
          <p:cNvPr id="31" name="Straight Arrow Connector 30"/>
          <p:cNvCxnSpPr/>
          <p:nvPr/>
        </p:nvCxnSpPr>
        <p:spPr>
          <a:xfrm>
            <a:off x="2091130" y="1879087"/>
            <a:ext cx="0" cy="1671394"/>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4" name="Alternate Process 33"/>
          <p:cNvSpPr/>
          <p:nvPr/>
        </p:nvSpPr>
        <p:spPr>
          <a:xfrm>
            <a:off x="4755852" y="5709266"/>
            <a:ext cx="4289339" cy="1019154"/>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c</a:t>
            </a:r>
            <a:r>
              <a:rPr lang="en-US" sz="2000" dirty="0" smtClean="0"/>
              <a:t>alculate WhereSIOUS score (scaled from predicted business age) for each </a:t>
            </a:r>
            <a:r>
              <a:rPr lang="en-US" sz="2000" dirty="0"/>
              <a:t>neighborhood</a:t>
            </a:r>
          </a:p>
        </p:txBody>
      </p:sp>
      <p:sp>
        <p:nvSpPr>
          <p:cNvPr id="56" name="Alternate Process 55"/>
          <p:cNvSpPr/>
          <p:nvPr/>
        </p:nvSpPr>
        <p:spPr>
          <a:xfrm>
            <a:off x="4431885" y="4152183"/>
            <a:ext cx="3693238" cy="825607"/>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a:t>u</a:t>
            </a:r>
            <a:r>
              <a:rPr lang="en-US" sz="2400" dirty="0" smtClean="0"/>
              <a:t>ser enters a business type (&amp; optional address)</a:t>
            </a:r>
            <a:endParaRPr lang="en-US" sz="2400" dirty="0"/>
          </a:p>
        </p:txBody>
      </p:sp>
      <p:sp>
        <p:nvSpPr>
          <p:cNvPr id="58" name="Alternate Process 57"/>
          <p:cNvSpPr/>
          <p:nvPr/>
        </p:nvSpPr>
        <p:spPr>
          <a:xfrm>
            <a:off x="4755852" y="778965"/>
            <a:ext cx="4289339" cy="1673611"/>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smtClean="0"/>
              <a:t>output WhereSIOUS score(s) &amp; Google Map to website!</a:t>
            </a:r>
            <a:endParaRPr lang="en-US" sz="3200" dirty="0"/>
          </a:p>
        </p:txBody>
      </p:sp>
      <p:pic>
        <p:nvPicPr>
          <p:cNvPr id="23" name="Picture 22"/>
          <p:cNvPicPr>
            <a:picLocks noChangeAspect="1"/>
          </p:cNvPicPr>
          <p:nvPr/>
        </p:nvPicPr>
        <p:blipFill>
          <a:blip r:embed="rId5"/>
          <a:stretch>
            <a:fillRect/>
          </a:stretch>
        </p:blipFill>
        <p:spPr>
          <a:xfrm>
            <a:off x="521772" y="4474199"/>
            <a:ext cx="1188720" cy="1188720"/>
          </a:xfrm>
          <a:prstGeom prst="rect">
            <a:avLst/>
          </a:prstGeom>
        </p:spPr>
      </p:pic>
      <p:pic>
        <p:nvPicPr>
          <p:cNvPr id="24" name="Picture 23"/>
          <p:cNvPicPr>
            <a:picLocks noChangeAspect="1"/>
          </p:cNvPicPr>
          <p:nvPr/>
        </p:nvPicPr>
        <p:blipFill>
          <a:blip r:embed="rId6"/>
          <a:stretch>
            <a:fillRect/>
          </a:stretch>
        </p:blipFill>
        <p:spPr>
          <a:xfrm>
            <a:off x="1930613" y="4470387"/>
            <a:ext cx="1188720" cy="1188720"/>
          </a:xfrm>
          <a:prstGeom prst="rect">
            <a:avLst/>
          </a:prstGeom>
        </p:spPr>
      </p:pic>
      <p:pic>
        <p:nvPicPr>
          <p:cNvPr id="35" name="Picture 34"/>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25781" y1="32227" x2="25781" y2="32227"/>
                        <a14:foregroundMark x1="72852" y1="75195" x2="72852" y2="75195"/>
                      </a14:backgroundRemoval>
                    </a14:imgEffect>
                  </a14:imgLayer>
                </a14:imgProps>
              </a:ext>
            </a:extLst>
          </a:blip>
          <a:stretch>
            <a:fillRect/>
          </a:stretch>
        </p:blipFill>
        <p:spPr>
          <a:xfrm>
            <a:off x="6019218" y="2374829"/>
            <a:ext cx="1751439" cy="1751439"/>
          </a:xfrm>
          <a:prstGeom prst="rect">
            <a:avLst/>
          </a:prstGeom>
        </p:spPr>
      </p:pic>
      <p:pic>
        <p:nvPicPr>
          <p:cNvPr id="25" name="Picture 24"/>
          <p:cNvPicPr>
            <a:picLocks noChangeAspect="1"/>
          </p:cNvPicPr>
          <p:nvPr/>
        </p:nvPicPr>
        <p:blipFill>
          <a:blip r:embed="rId9"/>
          <a:stretch>
            <a:fillRect/>
          </a:stretch>
        </p:blipFill>
        <p:spPr>
          <a:xfrm>
            <a:off x="1783644" y="1441203"/>
            <a:ext cx="2151187" cy="424926"/>
          </a:xfrm>
          <a:prstGeom prst="rect">
            <a:avLst/>
          </a:prstGeom>
          <a:solidFill>
            <a:schemeClr val="tx1"/>
          </a:solidFill>
        </p:spPr>
      </p:pic>
      <p:pic>
        <p:nvPicPr>
          <p:cNvPr id="26" name="Shape 74"/>
          <p:cNvPicPr preferRelativeResize="0">
            <a:picLocks noChangeAspect="1"/>
          </p:cNvPicPr>
          <p:nvPr/>
        </p:nvPicPr>
        <p:blipFill>
          <a:blip r:embed="rId10">
            <a:alphaModFix/>
          </a:blip>
          <a:stretch>
            <a:fillRect/>
          </a:stretch>
        </p:blipFill>
        <p:spPr>
          <a:xfrm>
            <a:off x="1783644" y="727133"/>
            <a:ext cx="1512299" cy="728854"/>
          </a:xfrm>
          <a:prstGeom prst="rect">
            <a:avLst/>
          </a:prstGeom>
          <a:noFill/>
          <a:ln>
            <a:noFill/>
          </a:ln>
        </p:spPr>
      </p:pic>
    </p:spTree>
    <p:extLst>
      <p:ext uri="{BB962C8B-B14F-4D97-AF65-F5344CB8AC3E}">
        <p14:creationId xmlns:p14="http://schemas.microsoft.com/office/powerpoint/2010/main" val="76448557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633</TotalTime>
  <Words>1112</Words>
  <Application>Microsoft Macintosh PowerPoint</Application>
  <PresentationFormat>On-screen Show (4:3)</PresentationFormat>
  <Paragraphs>120</Paragraphs>
  <Slides>21</Slides>
  <Notes>21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simple-dark-2</vt:lpstr>
      <vt:lpstr>WhereSIOUS - San Diego  Where Should I Open Up Shop? </vt:lpstr>
      <vt:lpstr>WhereSIOUS - San Diego  Where Should I Open Up Shop? </vt:lpstr>
      <vt:lpstr>Longevity == Business Success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Downtown San Diego</vt:lpstr>
      <vt:lpstr>SD State University &amp; Qualcomm Stadium</vt:lpstr>
      <vt:lpstr>PowerPoint Presentation</vt:lpstr>
      <vt:lpstr>PowerPoint Presentation</vt:lpstr>
      <vt:lpstr>PowerPoint Presentation</vt:lpstr>
      <vt:lpstr>Jeffrey Silverman</vt:lpstr>
      <vt:lpstr>PowerPoint Presentation</vt:lpstr>
      <vt:lpstr>Neighborhoods (i.e., Census Tracts)</vt:lpstr>
      <vt:lpstr>Fun With Census Data!</vt:lpstr>
      <vt:lpstr>Fun With Census Data!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WhereSIOUS - San Diego Where Should I Open Up Shop? </dc:title>
  <cp:lastModifiedBy>Jeffrey Silverman</cp:lastModifiedBy>
  <cp:revision>104</cp:revision>
  <dcterms:modified xsi:type="dcterms:W3CDTF">2016-09-23T06:54:59Z</dcterms:modified>
</cp:coreProperties>
</file>